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Calibri" panose="020F0502020204030204" pitchFamily="34" charset="0"/>
      <p:regular r:id="rId28"/>
      <p:bold r:id="rId29"/>
      <p:italic r:id="rId30"/>
      <p:boldItalic r:id="rId31"/>
    </p:embeddedFont>
    <p:embeddedFont>
      <p:font typeface="Lato" panose="020B0604020202020204" charset="0"/>
      <p:regular r:id="rId32"/>
      <p:bold r:id="rId33"/>
      <p:italic r:id="rId34"/>
      <p:boldItalic r:id="rId35"/>
    </p:embeddedFont>
    <p:embeddedFont>
      <p:font typeface="Merriweather" panose="020B0604020202020204" charset="0"/>
      <p:regular r:id="rId36"/>
      <p:bold r:id="rId37"/>
      <p:italic r:id="rId38"/>
      <p:boldItalic r:id="rId39"/>
    </p:embeddedFont>
    <p:embeddedFont>
      <p:font typeface="Proxima Nova" panose="020B0604020202020204" charset="0"/>
      <p:regular r:id="rId40"/>
      <p:bold r:id="rId41"/>
      <p:italic r:id="rId42"/>
      <p:boldItalic r:id="rId43"/>
    </p:embeddedFont>
    <p:embeddedFont>
      <p:font typeface="Proxima Nova Semibold" panose="020B0604020202020204" charset="0"/>
      <p:regular r:id="rId44"/>
      <p:bold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26B86E-F01B-4EBB-B7F6-0246D297C89E}">
  <a:tblStyle styleId="{F726B86E-F01B-4EBB-B7F6-0246D297C8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360" autoAdjust="0"/>
  </p:normalViewPr>
  <p:slideViewPr>
    <p:cSldViewPr snapToGrid="0">
      <p:cViewPr varScale="1">
        <p:scale>
          <a:sx n="135" d="100"/>
          <a:sy n="135" d="100"/>
        </p:scale>
        <p:origin x="948"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fbb75e13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fbb75e134_0_89:notes"/>
          <p:cNvSpPr txBox="1">
            <a:spLocks noGrp="1"/>
          </p:cNvSpPr>
          <p:nvPr>
            <p:ph type="body" idx="1"/>
          </p:nvPr>
        </p:nvSpPr>
        <p:spPr>
          <a:xfrm>
            <a:off x="685790" y="4343386"/>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c1fe56b00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c1fe56b00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attestation management service (AMS) can establish the trust channel and distribute user/client’s key to each computing node.</a:t>
            </a:r>
            <a:endParaRPr/>
          </a:p>
          <a:p>
            <a:pPr marL="0" lvl="0" indent="0" algn="l" rtl="0">
              <a:spcBef>
                <a:spcPts val="0"/>
              </a:spcBef>
              <a:spcAft>
                <a:spcPts val="0"/>
              </a:spcAft>
              <a:buNone/>
            </a:pPr>
            <a:r>
              <a:rPr lang="en"/>
              <a:t>The local attestation service (LAS) will communicate with the AMS and transfer the key to the modified Graphene container.</a:t>
            </a:r>
            <a:endParaRPr/>
          </a:p>
          <a:p>
            <a:pPr marL="0" lvl="0" indent="0" algn="l" rtl="0">
              <a:spcBef>
                <a:spcPts val="0"/>
              </a:spcBef>
              <a:spcAft>
                <a:spcPts val="0"/>
              </a:spcAft>
              <a:buNone/>
            </a:pPr>
            <a:r>
              <a:rPr lang="en"/>
              <a:t>The modified Graphene will verify the integrity of the running program and accept the key for later I/O encryption.</a:t>
            </a:r>
            <a:endParaRPr/>
          </a:p>
          <a:p>
            <a:pPr marL="0" lvl="0" indent="0" algn="l" rtl="0">
              <a:spcBef>
                <a:spcPts val="0"/>
              </a:spcBef>
              <a:spcAft>
                <a:spcPts val="0"/>
              </a:spcAft>
              <a:buNone/>
            </a:pPr>
            <a:r>
              <a:rPr lang="en"/>
              <a:t>All the communication messages between AMS, LAS, and the modified Graphene container will be encrypted.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ec1fe56b00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ec1fe56b0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400">
                <a:solidFill>
                  <a:schemeClr val="dk1"/>
                </a:solidFill>
                <a:latin typeface="Proxima Nova"/>
                <a:ea typeface="Proxima Nova"/>
                <a:cs typeface="Proxima Nova"/>
                <a:sym typeface="Proxima Nova"/>
              </a:rPr>
              <a:t>In the modified Graphene-SGX, we plan to add 1) an attestation message verifier in Graphene’s library OS, to verify if the running program (code and data) is the expected one; 2) an attestation message sender/receiver at Graphene’s PAL (Platform Adaption Layer), to communicate with the LAS (Local Attestation Server).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62f99a25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62f99a25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e62f34d817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e62f34d81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e6551ee84c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e6551ee84c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e7ac069eb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e7ac069eb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e62f34d817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e62f34d81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c1fe56b00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c1fe56b0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e5591ba50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e5591ba50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e7ac069eb6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e7ac069eb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62f34d81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62f34d8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62f34d817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e62f34d817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63b56ee36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63b56ee3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e62f34d817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e62f34d817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e63b56ee3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e63b56ee3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eb6d7e5381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eb6d7e5381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8" name="Google Shape;268;geb6d7e5381_0_154:notes"/>
          <p:cNvSpPr txBox="1">
            <a:spLocks noGrp="1"/>
          </p:cNvSpPr>
          <p:nvPr>
            <p:ph type="sldNum" idx="12"/>
          </p:nvPr>
        </p:nvSpPr>
        <p:spPr>
          <a:xfrm>
            <a:off x="3884613" y="8685213"/>
            <a:ext cx="2971800" cy="457200"/>
          </a:xfrm>
          <a:prstGeom prst="rect">
            <a:avLst/>
          </a:prstGeom>
          <a:noFill/>
          <a:ln>
            <a:noFill/>
          </a:ln>
        </p:spPr>
        <p:txBody>
          <a:bodyPr spcFirstLastPara="1" wrap="square" lIns="93125" tIns="93125" rIns="93125" bIns="9312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sz="1400"/>
              <a:t>24</a:t>
            </a:fld>
            <a:endParaRPr sz="14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e6551ee84c_2_11:notes"/>
          <p:cNvSpPr>
            <a:spLocks noGrp="1" noRot="1" noChangeAspect="1"/>
          </p:cNvSpPr>
          <p:nvPr>
            <p:ph type="sldImg" idx="2"/>
          </p:nvPr>
        </p:nvSpPr>
        <p:spPr>
          <a:xfrm>
            <a:off x="-634858" y="685795"/>
            <a:ext cx="81285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e6551ee84c_2_11:notes"/>
          <p:cNvSpPr txBox="1">
            <a:spLocks noGrp="1"/>
          </p:cNvSpPr>
          <p:nvPr>
            <p:ph type="body" idx="1"/>
          </p:nvPr>
        </p:nvSpPr>
        <p:spPr>
          <a:xfrm>
            <a:off x="685790" y="4343386"/>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e62f34d81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e62f34d81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e62f34d817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e62f34d81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62f34d817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62f34d81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e62f34d817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e62f34d81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e62f34d817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e62f34d81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e62f99a256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e62f99a25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e62f34d817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e62f34d81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12"/>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12"/>
          <p:cNvPicPr preferRelativeResize="0"/>
          <p:nvPr/>
        </p:nvPicPr>
        <p:blipFill>
          <a:blip r:embed="rId2">
            <a:alphaModFix/>
          </a:blip>
          <a:stretch>
            <a:fillRect/>
          </a:stretch>
        </p:blipFill>
        <p:spPr>
          <a:xfrm>
            <a:off x="603275" y="51087"/>
            <a:ext cx="1783624" cy="39162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ntroduction">
  <p:cSld name="CUSTOM">
    <p:spTree>
      <p:nvGrpSpPr>
        <p:cNvPr id="1" name="Shape 54"/>
        <p:cNvGrpSpPr/>
        <p:nvPr/>
      </p:nvGrpSpPr>
      <p:grpSpPr>
        <a:xfrm>
          <a:off x="0" y="0"/>
          <a:ext cx="0" cy="0"/>
          <a:chOff x="0" y="0"/>
          <a:chExt cx="0" cy="0"/>
        </a:xfrm>
      </p:grpSpPr>
      <p:sp>
        <p:nvSpPr>
          <p:cNvPr id="55" name="Google Shape;55;p13"/>
          <p:cNvSpPr txBox="1">
            <a:spLocks noGrp="1"/>
          </p:cNvSpPr>
          <p:nvPr>
            <p:ph type="body" idx="1"/>
          </p:nvPr>
        </p:nvSpPr>
        <p:spPr>
          <a:xfrm>
            <a:off x="4005750" y="1193400"/>
            <a:ext cx="4450500" cy="3214800"/>
          </a:xfrm>
          <a:prstGeom prst="rect">
            <a:avLst/>
          </a:prstGeom>
        </p:spPr>
        <p:txBody>
          <a:bodyPr spcFirstLastPara="1" wrap="square" lIns="91425" tIns="91425" rIns="91425" bIns="91425" anchor="t" anchorCtr="0">
            <a:normAutofit/>
          </a:bodyPr>
          <a:lstStyle>
            <a:lvl1pPr marL="457200" lvl="0" indent="-317500" rtl="0">
              <a:lnSpc>
                <a:spcPct val="150000"/>
              </a:lnSpc>
              <a:spcBef>
                <a:spcPts val="0"/>
              </a:spcBef>
              <a:spcAft>
                <a:spcPts val="0"/>
              </a:spcAft>
              <a:buClr>
                <a:srgbClr val="000000"/>
              </a:buClr>
              <a:buSzPts val="1400"/>
              <a:buFont typeface="Proxima Nova"/>
              <a:buChar char="●"/>
              <a:defRPr sz="1400">
                <a:solidFill>
                  <a:srgbClr val="000000"/>
                </a:solidFill>
                <a:latin typeface="Proxima Nova"/>
                <a:ea typeface="Proxima Nova"/>
                <a:cs typeface="Proxima Nova"/>
                <a:sym typeface="Proxima Nova"/>
              </a:defRPr>
            </a:lvl1pPr>
            <a:lvl2pPr marL="914400" lvl="1"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2pPr>
            <a:lvl3pPr marL="1371600" lvl="2"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3pPr>
            <a:lvl4pPr marL="1828800" lvl="3"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4pPr>
            <a:lvl5pPr marL="2286000" lvl="4"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5pPr>
            <a:lvl6pPr marL="2743200" lvl="5"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6pPr>
            <a:lvl7pPr marL="3200400" lvl="6"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7pPr>
            <a:lvl8pPr marL="3657600" lvl="7"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8pPr>
            <a:lvl9pPr marL="4114800" lvl="8"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9pPr>
          </a:lstStyle>
          <a:p>
            <a:endParaRPr/>
          </a:p>
        </p:txBody>
      </p:sp>
      <p:sp>
        <p:nvSpPr>
          <p:cNvPr id="56" name="Google Shape;56;p13"/>
          <p:cNvSpPr/>
          <p:nvPr/>
        </p:nvSpPr>
        <p:spPr>
          <a:xfrm rot="5400000">
            <a:off x="-869650" y="849325"/>
            <a:ext cx="5168700" cy="34539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txBox="1">
            <a:spLocks noGrp="1"/>
          </p:cNvSpPr>
          <p:nvPr>
            <p:ph type="title"/>
          </p:nvPr>
        </p:nvSpPr>
        <p:spPr>
          <a:xfrm>
            <a:off x="431200" y="847500"/>
            <a:ext cx="2567100" cy="3560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pic>
        <p:nvPicPr>
          <p:cNvPr id="58" name="Google Shape;58;p13"/>
          <p:cNvPicPr preferRelativeResize="0"/>
          <p:nvPr/>
        </p:nvPicPr>
        <p:blipFill>
          <a:blip r:embed="rId2">
            <a:alphaModFix/>
          </a:blip>
          <a:stretch>
            <a:fillRect/>
          </a:stretch>
        </p:blipFill>
        <p:spPr>
          <a:xfrm>
            <a:off x="481000" y="269500"/>
            <a:ext cx="2032875" cy="446350"/>
          </a:xfrm>
          <a:prstGeom prst="rect">
            <a:avLst/>
          </a:prstGeom>
          <a:noFill/>
          <a:ln>
            <a:noFill/>
          </a:ln>
        </p:spPr>
      </p:pic>
      <p:sp>
        <p:nvSpPr>
          <p:cNvPr id="59" name="Google Shape;59;p13"/>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lvl1pPr lvl="0" rtl="0">
              <a:buNone/>
              <a:defRPr sz="900">
                <a:solidFill>
                  <a:srgbClr val="000000"/>
                </a:solidFill>
                <a:latin typeface="Proxima Nova"/>
                <a:ea typeface="Proxima Nova"/>
                <a:cs typeface="Proxima Nova"/>
                <a:sym typeface="Proxima Nova"/>
              </a:defRPr>
            </a:lvl1pPr>
            <a:lvl2pPr lvl="1" rtl="0">
              <a:buNone/>
              <a:defRPr sz="900">
                <a:solidFill>
                  <a:srgbClr val="000000"/>
                </a:solidFill>
                <a:latin typeface="Proxima Nova"/>
                <a:ea typeface="Proxima Nova"/>
                <a:cs typeface="Proxima Nova"/>
                <a:sym typeface="Proxima Nova"/>
              </a:defRPr>
            </a:lvl2pPr>
            <a:lvl3pPr lvl="2" rtl="0">
              <a:buNone/>
              <a:defRPr sz="900">
                <a:solidFill>
                  <a:srgbClr val="000000"/>
                </a:solidFill>
                <a:latin typeface="Proxima Nova"/>
                <a:ea typeface="Proxima Nova"/>
                <a:cs typeface="Proxima Nova"/>
                <a:sym typeface="Proxima Nova"/>
              </a:defRPr>
            </a:lvl3pPr>
            <a:lvl4pPr lvl="3" rtl="0">
              <a:buNone/>
              <a:defRPr sz="900">
                <a:solidFill>
                  <a:srgbClr val="000000"/>
                </a:solidFill>
                <a:latin typeface="Proxima Nova"/>
                <a:ea typeface="Proxima Nova"/>
                <a:cs typeface="Proxima Nova"/>
                <a:sym typeface="Proxima Nova"/>
              </a:defRPr>
            </a:lvl4pPr>
            <a:lvl5pPr lvl="4" rtl="0">
              <a:buNone/>
              <a:defRPr sz="900">
                <a:solidFill>
                  <a:srgbClr val="000000"/>
                </a:solidFill>
                <a:latin typeface="Proxima Nova"/>
                <a:ea typeface="Proxima Nova"/>
                <a:cs typeface="Proxima Nova"/>
                <a:sym typeface="Proxima Nova"/>
              </a:defRPr>
            </a:lvl5pPr>
            <a:lvl6pPr lvl="5" rtl="0">
              <a:buNone/>
              <a:defRPr sz="900">
                <a:solidFill>
                  <a:srgbClr val="000000"/>
                </a:solidFill>
                <a:latin typeface="Proxima Nova"/>
                <a:ea typeface="Proxima Nova"/>
                <a:cs typeface="Proxima Nova"/>
                <a:sym typeface="Proxima Nova"/>
              </a:defRPr>
            </a:lvl6pPr>
            <a:lvl7pPr lvl="6" rtl="0">
              <a:buNone/>
              <a:defRPr sz="900">
                <a:solidFill>
                  <a:srgbClr val="000000"/>
                </a:solidFill>
                <a:latin typeface="Proxima Nova"/>
                <a:ea typeface="Proxima Nova"/>
                <a:cs typeface="Proxima Nova"/>
                <a:sym typeface="Proxima Nova"/>
              </a:defRPr>
            </a:lvl7pPr>
            <a:lvl8pPr lvl="7" rtl="0">
              <a:buNone/>
              <a:defRPr sz="900">
                <a:solidFill>
                  <a:srgbClr val="000000"/>
                </a:solidFill>
                <a:latin typeface="Proxima Nova"/>
                <a:ea typeface="Proxima Nova"/>
                <a:cs typeface="Proxima Nova"/>
                <a:sym typeface="Proxima Nova"/>
              </a:defRPr>
            </a:lvl8pPr>
            <a:lvl9pPr lvl="8" rtl="0">
              <a:buNone/>
              <a:defRPr sz="900">
                <a:solidFill>
                  <a:srgbClr val="000000"/>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mp; Content">
  <p:cSld name="CUSTOM_1">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a:bodyPr>
          <a:lstStyle>
            <a:lvl1pPr marL="457200" lvl="0" indent="-317500" rtl="0">
              <a:lnSpc>
                <a:spcPct val="150000"/>
              </a:lnSpc>
              <a:spcBef>
                <a:spcPts val="0"/>
              </a:spcBef>
              <a:spcAft>
                <a:spcPts val="0"/>
              </a:spcAft>
              <a:buClr>
                <a:srgbClr val="000000"/>
              </a:buClr>
              <a:buSzPts val="1400"/>
              <a:buFont typeface="Proxima Nova"/>
              <a:buChar char="●"/>
              <a:defRPr sz="1400">
                <a:solidFill>
                  <a:srgbClr val="000000"/>
                </a:solidFill>
                <a:latin typeface="Proxima Nova"/>
                <a:ea typeface="Proxima Nova"/>
                <a:cs typeface="Proxima Nova"/>
                <a:sym typeface="Proxima Nova"/>
              </a:defRPr>
            </a:lvl1pPr>
            <a:lvl2pPr marL="914400" lvl="1"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2pPr>
            <a:lvl3pPr marL="1371600" lvl="2"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3pPr>
            <a:lvl4pPr marL="1828800" lvl="3"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4pPr>
            <a:lvl5pPr marL="2286000" lvl="4"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5pPr>
            <a:lvl6pPr marL="2743200" lvl="5"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6pPr>
            <a:lvl7pPr marL="3200400" lvl="6"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7pPr>
            <a:lvl8pPr marL="3657600" lvl="7"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8pPr>
            <a:lvl9pPr marL="4114800" lvl="8" indent="-317500" rtl="0">
              <a:lnSpc>
                <a:spcPct val="150000"/>
              </a:lnSpc>
              <a:spcBef>
                <a:spcPts val="0"/>
              </a:spcBef>
              <a:spcAft>
                <a:spcPts val="0"/>
              </a:spcAft>
              <a:buClr>
                <a:srgbClr val="000000"/>
              </a:buClr>
              <a:buSzPts val="1400"/>
              <a:buFont typeface="Proxima Nova"/>
              <a:buChar char="■"/>
              <a:defRPr>
                <a:solidFill>
                  <a:srgbClr val="000000"/>
                </a:solidFill>
                <a:latin typeface="Proxima Nova"/>
                <a:ea typeface="Proxima Nova"/>
                <a:cs typeface="Proxima Nova"/>
                <a:sym typeface="Proxima Nova"/>
              </a:defRPr>
            </a:lvl9pPr>
          </a:lstStyle>
          <a:p>
            <a:endParaRPr/>
          </a:p>
        </p:txBody>
      </p:sp>
      <p:sp>
        <p:nvSpPr>
          <p:cNvPr id="62" name="Google Shape;62;p14"/>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2F6C"/>
              </a:buClr>
              <a:buSzPts val="2400"/>
              <a:buFont typeface="Proxima Nova Semibold"/>
              <a:buNone/>
              <a:defRPr sz="2400">
                <a:solidFill>
                  <a:srgbClr val="002F6C"/>
                </a:solidFill>
                <a:latin typeface="Proxima Nova Semibold"/>
                <a:ea typeface="Proxima Nova Semibold"/>
                <a:cs typeface="Proxima Nova Semibold"/>
                <a:sym typeface="Proxima Nova Semibold"/>
              </a:defRPr>
            </a:lvl1pPr>
            <a:lvl2pPr lvl="1"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2pPr>
            <a:lvl3pPr lvl="2"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3pPr>
            <a:lvl4pPr lvl="3"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4pPr>
            <a:lvl5pPr lvl="4"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5pPr>
            <a:lvl6pPr lvl="5"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6pPr>
            <a:lvl7pPr lvl="6"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7pPr>
            <a:lvl8pPr lvl="7"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8pPr>
            <a:lvl9pPr lvl="8"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9pPr>
          </a:lstStyle>
          <a:p>
            <a:endParaRPr/>
          </a:p>
        </p:txBody>
      </p:sp>
      <p:sp>
        <p:nvSpPr>
          <p:cNvPr id="63" name="Google Shape;63;p14"/>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 name="Google Shape;64;p14"/>
          <p:cNvPicPr preferRelativeResize="0"/>
          <p:nvPr/>
        </p:nvPicPr>
        <p:blipFill>
          <a:blip r:embed="rId2">
            <a:alphaModFix/>
          </a:blip>
          <a:stretch>
            <a:fillRect/>
          </a:stretch>
        </p:blipFill>
        <p:spPr>
          <a:xfrm>
            <a:off x="603275" y="51087"/>
            <a:ext cx="1783624" cy="391625"/>
          </a:xfrm>
          <a:prstGeom prst="rect">
            <a:avLst/>
          </a:prstGeom>
          <a:noFill/>
          <a:ln>
            <a:noFill/>
          </a:ln>
        </p:spPr>
      </p:pic>
      <p:sp>
        <p:nvSpPr>
          <p:cNvPr id="65" name="Google Shape;65;p14"/>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lvl1pPr lvl="0" rtl="0">
              <a:buNone/>
              <a:defRPr sz="900">
                <a:solidFill>
                  <a:srgbClr val="000000"/>
                </a:solidFill>
                <a:latin typeface="Proxima Nova"/>
                <a:ea typeface="Proxima Nova"/>
                <a:cs typeface="Proxima Nova"/>
                <a:sym typeface="Proxima Nova"/>
              </a:defRPr>
            </a:lvl1pPr>
            <a:lvl2pPr lvl="1" rtl="0">
              <a:buNone/>
              <a:defRPr sz="900">
                <a:solidFill>
                  <a:srgbClr val="000000"/>
                </a:solidFill>
                <a:latin typeface="Proxima Nova"/>
                <a:ea typeface="Proxima Nova"/>
                <a:cs typeface="Proxima Nova"/>
                <a:sym typeface="Proxima Nova"/>
              </a:defRPr>
            </a:lvl2pPr>
            <a:lvl3pPr lvl="2" rtl="0">
              <a:buNone/>
              <a:defRPr sz="900">
                <a:solidFill>
                  <a:srgbClr val="000000"/>
                </a:solidFill>
                <a:latin typeface="Proxima Nova"/>
                <a:ea typeface="Proxima Nova"/>
                <a:cs typeface="Proxima Nova"/>
                <a:sym typeface="Proxima Nova"/>
              </a:defRPr>
            </a:lvl3pPr>
            <a:lvl4pPr lvl="3" rtl="0">
              <a:buNone/>
              <a:defRPr sz="900">
                <a:solidFill>
                  <a:srgbClr val="000000"/>
                </a:solidFill>
                <a:latin typeface="Proxima Nova"/>
                <a:ea typeface="Proxima Nova"/>
                <a:cs typeface="Proxima Nova"/>
                <a:sym typeface="Proxima Nova"/>
              </a:defRPr>
            </a:lvl4pPr>
            <a:lvl5pPr lvl="4" rtl="0">
              <a:buNone/>
              <a:defRPr sz="900">
                <a:solidFill>
                  <a:srgbClr val="000000"/>
                </a:solidFill>
                <a:latin typeface="Proxima Nova"/>
                <a:ea typeface="Proxima Nova"/>
                <a:cs typeface="Proxima Nova"/>
                <a:sym typeface="Proxima Nova"/>
              </a:defRPr>
            </a:lvl5pPr>
            <a:lvl6pPr lvl="5" rtl="0">
              <a:buNone/>
              <a:defRPr sz="900">
                <a:solidFill>
                  <a:srgbClr val="000000"/>
                </a:solidFill>
                <a:latin typeface="Proxima Nova"/>
                <a:ea typeface="Proxima Nova"/>
                <a:cs typeface="Proxima Nova"/>
                <a:sym typeface="Proxima Nova"/>
              </a:defRPr>
            </a:lvl6pPr>
            <a:lvl7pPr lvl="6" rtl="0">
              <a:buNone/>
              <a:defRPr sz="900">
                <a:solidFill>
                  <a:srgbClr val="000000"/>
                </a:solidFill>
                <a:latin typeface="Proxima Nova"/>
                <a:ea typeface="Proxima Nova"/>
                <a:cs typeface="Proxima Nova"/>
                <a:sym typeface="Proxima Nova"/>
              </a:defRPr>
            </a:lvl7pPr>
            <a:lvl8pPr lvl="7" rtl="0">
              <a:buNone/>
              <a:defRPr sz="900">
                <a:solidFill>
                  <a:srgbClr val="000000"/>
                </a:solidFill>
                <a:latin typeface="Proxima Nova"/>
                <a:ea typeface="Proxima Nova"/>
                <a:cs typeface="Proxima Nova"/>
                <a:sym typeface="Proxima Nova"/>
              </a:defRPr>
            </a:lvl8pPr>
            <a:lvl9pPr lvl="8" rtl="0">
              <a:buNone/>
              <a:defRPr sz="900">
                <a:solidFill>
                  <a:srgbClr val="000000"/>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5"/>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888888"/>
              </a:buClr>
              <a:buSzPts val="1800"/>
              <a:buNone/>
              <a:defRPr sz="1800">
                <a:solidFill>
                  <a:srgbClr val="888888"/>
                </a:solidFill>
              </a:defRPr>
            </a:lvl1pPr>
            <a:lvl2pPr marL="914400" lvl="1" indent="-228600" algn="l" rtl="0">
              <a:lnSpc>
                <a:spcPct val="90000"/>
              </a:lnSpc>
              <a:spcBef>
                <a:spcPts val="1200"/>
              </a:spcBef>
              <a:spcAft>
                <a:spcPts val="0"/>
              </a:spcAft>
              <a:buClr>
                <a:srgbClr val="888888"/>
              </a:buClr>
              <a:buSzPts val="1500"/>
              <a:buNone/>
              <a:defRPr sz="1500">
                <a:solidFill>
                  <a:srgbClr val="888888"/>
                </a:solidFill>
              </a:defRPr>
            </a:lvl2pPr>
            <a:lvl3pPr marL="1371600" lvl="2" indent="-228600" algn="l" rtl="0">
              <a:lnSpc>
                <a:spcPct val="90000"/>
              </a:lnSpc>
              <a:spcBef>
                <a:spcPts val="1200"/>
              </a:spcBef>
              <a:spcAft>
                <a:spcPts val="0"/>
              </a:spcAft>
              <a:buClr>
                <a:srgbClr val="888888"/>
              </a:buClr>
              <a:buSzPts val="1400"/>
              <a:buNone/>
              <a:defRPr sz="1400">
                <a:solidFill>
                  <a:srgbClr val="888888"/>
                </a:solidFill>
              </a:defRPr>
            </a:lvl3pPr>
            <a:lvl4pPr marL="1828800" lvl="3" indent="-228600" algn="l" rtl="0">
              <a:lnSpc>
                <a:spcPct val="90000"/>
              </a:lnSpc>
              <a:spcBef>
                <a:spcPts val="1200"/>
              </a:spcBef>
              <a:spcAft>
                <a:spcPts val="0"/>
              </a:spcAft>
              <a:buClr>
                <a:srgbClr val="888888"/>
              </a:buClr>
              <a:buSzPts val="1200"/>
              <a:buNone/>
              <a:defRPr sz="1200">
                <a:solidFill>
                  <a:srgbClr val="888888"/>
                </a:solidFill>
              </a:defRPr>
            </a:lvl4pPr>
            <a:lvl5pPr marL="2286000" lvl="4" indent="-228600" algn="l" rtl="0">
              <a:lnSpc>
                <a:spcPct val="90000"/>
              </a:lnSpc>
              <a:spcBef>
                <a:spcPts val="1200"/>
              </a:spcBef>
              <a:spcAft>
                <a:spcPts val="0"/>
              </a:spcAft>
              <a:buClr>
                <a:srgbClr val="888888"/>
              </a:buClr>
              <a:buSzPts val="1200"/>
              <a:buNone/>
              <a:defRPr sz="1200">
                <a:solidFill>
                  <a:srgbClr val="888888"/>
                </a:solidFill>
              </a:defRPr>
            </a:lvl5pPr>
            <a:lvl6pPr marL="2743200" lvl="5" indent="-228600" algn="l" rtl="0">
              <a:lnSpc>
                <a:spcPct val="90000"/>
              </a:lnSpc>
              <a:spcBef>
                <a:spcPts val="1200"/>
              </a:spcBef>
              <a:spcAft>
                <a:spcPts val="0"/>
              </a:spcAft>
              <a:buClr>
                <a:srgbClr val="888888"/>
              </a:buClr>
              <a:buSzPts val="1200"/>
              <a:buNone/>
              <a:defRPr sz="1200">
                <a:solidFill>
                  <a:srgbClr val="888888"/>
                </a:solidFill>
              </a:defRPr>
            </a:lvl6pPr>
            <a:lvl7pPr marL="3200400" lvl="6" indent="-228600" algn="l" rtl="0">
              <a:lnSpc>
                <a:spcPct val="90000"/>
              </a:lnSpc>
              <a:spcBef>
                <a:spcPts val="1200"/>
              </a:spcBef>
              <a:spcAft>
                <a:spcPts val="0"/>
              </a:spcAft>
              <a:buClr>
                <a:srgbClr val="888888"/>
              </a:buClr>
              <a:buSzPts val="1200"/>
              <a:buNone/>
              <a:defRPr sz="1200">
                <a:solidFill>
                  <a:srgbClr val="888888"/>
                </a:solidFill>
              </a:defRPr>
            </a:lvl7pPr>
            <a:lvl8pPr marL="3657600" lvl="7" indent="-228600" algn="l" rtl="0">
              <a:lnSpc>
                <a:spcPct val="90000"/>
              </a:lnSpc>
              <a:spcBef>
                <a:spcPts val="1200"/>
              </a:spcBef>
              <a:spcAft>
                <a:spcPts val="0"/>
              </a:spcAft>
              <a:buClr>
                <a:srgbClr val="888888"/>
              </a:buClr>
              <a:buSzPts val="1200"/>
              <a:buNone/>
              <a:defRPr sz="1200">
                <a:solidFill>
                  <a:srgbClr val="888888"/>
                </a:solidFill>
              </a:defRPr>
            </a:lvl8pPr>
            <a:lvl9pPr marL="4114800" lvl="8" indent="-228600" algn="l" rtl="0">
              <a:lnSpc>
                <a:spcPct val="90000"/>
              </a:lnSpc>
              <a:spcBef>
                <a:spcPts val="1200"/>
              </a:spcBef>
              <a:spcAft>
                <a:spcPts val="1200"/>
              </a:spcAft>
              <a:buClr>
                <a:srgbClr val="888888"/>
              </a:buClr>
              <a:buSzPts val="1200"/>
              <a:buNone/>
              <a:defRPr sz="1200">
                <a:solidFill>
                  <a:srgbClr val="888888"/>
                </a:solidFill>
              </a:defRPr>
            </a:lvl9pPr>
          </a:lstStyle>
          <a:p>
            <a:endParaRPr/>
          </a:p>
        </p:txBody>
      </p:sp>
      <p:sp>
        <p:nvSpPr>
          <p:cNvPr id="69" name="Google Shape;69;p1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1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
        <p:nvSpPr>
          <p:cNvPr id="72" name="Google Shape;72;p15"/>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 name="Google Shape;73;p15"/>
          <p:cNvPicPr preferRelativeResize="0"/>
          <p:nvPr/>
        </p:nvPicPr>
        <p:blipFill>
          <a:blip r:embed="rId2">
            <a:alphaModFix/>
          </a:blip>
          <a:stretch>
            <a:fillRect/>
          </a:stretch>
        </p:blipFill>
        <p:spPr>
          <a:xfrm>
            <a:off x="603275" y="51087"/>
            <a:ext cx="1783624" cy="3916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419100" y="4137422"/>
            <a:ext cx="83058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2F3A31"/>
              </a:buClr>
              <a:buSzPts val="3000"/>
              <a:buFont typeface="Arial"/>
              <a:buNone/>
              <a:defRPr sz="3000" b="0">
                <a:solidFill>
                  <a:srgbClr val="2F3A3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 name="Google Shape;76;p16"/>
          <p:cNvSpPr txBox="1">
            <a:spLocks noGrp="1"/>
          </p:cNvSpPr>
          <p:nvPr>
            <p:ph type="body" idx="1"/>
          </p:nvPr>
        </p:nvSpPr>
        <p:spPr>
          <a:xfrm>
            <a:off x="419100" y="273843"/>
            <a:ext cx="8305800" cy="3507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200"/>
              </a:spcBef>
              <a:spcAft>
                <a:spcPts val="0"/>
              </a:spcAft>
              <a:buClr>
                <a:schemeClr val="dk1"/>
              </a:buClr>
              <a:buSzPts val="1400"/>
              <a:buChar char="○"/>
              <a:defRPr/>
            </a:lvl2pPr>
            <a:lvl3pPr marL="1371600" lvl="2" indent="-317500" algn="l" rtl="0">
              <a:lnSpc>
                <a:spcPct val="90000"/>
              </a:lnSpc>
              <a:spcBef>
                <a:spcPts val="1200"/>
              </a:spcBef>
              <a:spcAft>
                <a:spcPts val="0"/>
              </a:spcAft>
              <a:buClr>
                <a:schemeClr val="dk1"/>
              </a:buClr>
              <a:buSzPts val="1400"/>
              <a:buChar char="■"/>
              <a:defRPr/>
            </a:lvl3pPr>
            <a:lvl4pPr marL="1828800" lvl="3" indent="-317500" algn="l" rtl="0">
              <a:lnSpc>
                <a:spcPct val="90000"/>
              </a:lnSpc>
              <a:spcBef>
                <a:spcPts val="1200"/>
              </a:spcBef>
              <a:spcAft>
                <a:spcPts val="0"/>
              </a:spcAft>
              <a:buClr>
                <a:schemeClr val="dk1"/>
              </a:buClr>
              <a:buSzPts val="1400"/>
              <a:buChar char="●"/>
              <a:defRPr/>
            </a:lvl4pPr>
            <a:lvl5pPr marL="2286000" lvl="4" indent="-317500" algn="l" rtl="0">
              <a:lnSpc>
                <a:spcPct val="90000"/>
              </a:lnSpc>
              <a:spcBef>
                <a:spcPts val="1200"/>
              </a:spcBef>
              <a:spcAft>
                <a:spcPts val="0"/>
              </a:spcAft>
              <a:buClr>
                <a:schemeClr val="dk1"/>
              </a:buClr>
              <a:buSzPts val="1400"/>
              <a:buChar char="○"/>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
        <p:nvSpPr>
          <p:cNvPr id="77" name="Google Shape;77;p1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8" name="Google Shape;78;p1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9" name="Google Shape;79;p1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419100" y="4149328"/>
            <a:ext cx="83058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2F3A31"/>
              </a:buClr>
              <a:buSzPts val="3000"/>
              <a:buFont typeface="Arial"/>
              <a:buNone/>
              <a:defRPr sz="3000" b="0">
                <a:solidFill>
                  <a:srgbClr val="2F3A3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7"/>
          <p:cNvSpPr txBox="1">
            <a:spLocks noGrp="1"/>
          </p:cNvSpPr>
          <p:nvPr>
            <p:ph type="body" idx="1"/>
          </p:nvPr>
        </p:nvSpPr>
        <p:spPr>
          <a:xfrm>
            <a:off x="419100" y="273844"/>
            <a:ext cx="40959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200"/>
              </a:spcBef>
              <a:spcAft>
                <a:spcPts val="0"/>
              </a:spcAft>
              <a:buClr>
                <a:schemeClr val="dk1"/>
              </a:buClr>
              <a:buSzPts val="1400"/>
              <a:buChar char="○"/>
              <a:defRPr/>
            </a:lvl2pPr>
            <a:lvl3pPr marL="1371600" lvl="2" indent="-317500" algn="l" rtl="0">
              <a:lnSpc>
                <a:spcPct val="90000"/>
              </a:lnSpc>
              <a:spcBef>
                <a:spcPts val="1200"/>
              </a:spcBef>
              <a:spcAft>
                <a:spcPts val="0"/>
              </a:spcAft>
              <a:buClr>
                <a:schemeClr val="dk1"/>
              </a:buClr>
              <a:buSzPts val="1400"/>
              <a:buChar char="■"/>
              <a:defRPr/>
            </a:lvl3pPr>
            <a:lvl4pPr marL="1828800" lvl="3" indent="-317500" algn="l" rtl="0">
              <a:lnSpc>
                <a:spcPct val="90000"/>
              </a:lnSpc>
              <a:spcBef>
                <a:spcPts val="1200"/>
              </a:spcBef>
              <a:spcAft>
                <a:spcPts val="0"/>
              </a:spcAft>
              <a:buClr>
                <a:schemeClr val="dk1"/>
              </a:buClr>
              <a:buSzPts val="1400"/>
              <a:buChar char="●"/>
              <a:defRPr/>
            </a:lvl4pPr>
            <a:lvl5pPr marL="2286000" lvl="4" indent="-317500" algn="l" rtl="0">
              <a:lnSpc>
                <a:spcPct val="90000"/>
              </a:lnSpc>
              <a:spcBef>
                <a:spcPts val="1200"/>
              </a:spcBef>
              <a:spcAft>
                <a:spcPts val="0"/>
              </a:spcAft>
              <a:buClr>
                <a:schemeClr val="dk1"/>
              </a:buClr>
              <a:buSzPts val="1400"/>
              <a:buChar char="○"/>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
        <p:nvSpPr>
          <p:cNvPr id="83" name="Google Shape;83;p17"/>
          <p:cNvSpPr txBox="1">
            <a:spLocks noGrp="1"/>
          </p:cNvSpPr>
          <p:nvPr>
            <p:ph type="body" idx="2"/>
          </p:nvPr>
        </p:nvSpPr>
        <p:spPr>
          <a:xfrm>
            <a:off x="4629150" y="273844"/>
            <a:ext cx="40959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200"/>
              </a:spcBef>
              <a:spcAft>
                <a:spcPts val="0"/>
              </a:spcAft>
              <a:buClr>
                <a:schemeClr val="dk1"/>
              </a:buClr>
              <a:buSzPts val="1400"/>
              <a:buChar char="○"/>
              <a:defRPr/>
            </a:lvl2pPr>
            <a:lvl3pPr marL="1371600" lvl="2" indent="-317500" algn="l" rtl="0">
              <a:lnSpc>
                <a:spcPct val="90000"/>
              </a:lnSpc>
              <a:spcBef>
                <a:spcPts val="1200"/>
              </a:spcBef>
              <a:spcAft>
                <a:spcPts val="0"/>
              </a:spcAft>
              <a:buClr>
                <a:schemeClr val="dk1"/>
              </a:buClr>
              <a:buSzPts val="1400"/>
              <a:buChar char="■"/>
              <a:defRPr/>
            </a:lvl3pPr>
            <a:lvl4pPr marL="1828800" lvl="3" indent="-317500" algn="l" rtl="0">
              <a:lnSpc>
                <a:spcPct val="90000"/>
              </a:lnSpc>
              <a:spcBef>
                <a:spcPts val="1200"/>
              </a:spcBef>
              <a:spcAft>
                <a:spcPts val="0"/>
              </a:spcAft>
              <a:buClr>
                <a:schemeClr val="dk1"/>
              </a:buClr>
              <a:buSzPts val="1400"/>
              <a:buChar char="●"/>
              <a:defRPr/>
            </a:lvl4pPr>
            <a:lvl5pPr marL="2286000" lvl="4" indent="-317500" algn="l" rtl="0">
              <a:lnSpc>
                <a:spcPct val="90000"/>
              </a:lnSpc>
              <a:spcBef>
                <a:spcPts val="1200"/>
              </a:spcBef>
              <a:spcAft>
                <a:spcPts val="0"/>
              </a:spcAft>
              <a:buClr>
                <a:schemeClr val="dk1"/>
              </a:buClr>
              <a:buSzPts val="1400"/>
              <a:buChar char="○"/>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
        <p:nvSpPr>
          <p:cNvPr id="84" name="Google Shape;84;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5" name="Google Shape;85;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6" name="Google Shape;86;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title">
  <p:cSld name="CUSTOM_2">
    <p:spTree>
      <p:nvGrpSpPr>
        <p:cNvPr id="1" name="Shape 87"/>
        <p:cNvGrpSpPr/>
        <p:nvPr/>
      </p:nvGrpSpPr>
      <p:grpSpPr>
        <a:xfrm>
          <a:off x="0" y="0"/>
          <a:ext cx="0" cy="0"/>
          <a:chOff x="0" y="0"/>
          <a:chExt cx="0" cy="0"/>
        </a:xfrm>
      </p:grpSpPr>
      <p:sp>
        <p:nvSpPr>
          <p:cNvPr id="88" name="Google Shape;88;p18"/>
          <p:cNvSpPr/>
          <p:nvPr/>
        </p:nvSpPr>
        <p:spPr>
          <a:xfrm>
            <a:off x="-25875" y="-40325"/>
            <a:ext cx="9195600" cy="52116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a:spLocks noGrp="1"/>
          </p:cNvSpPr>
          <p:nvPr>
            <p:ph type="body" idx="1"/>
          </p:nvPr>
        </p:nvSpPr>
        <p:spPr>
          <a:xfrm>
            <a:off x="720550" y="2621113"/>
            <a:ext cx="7735500" cy="1787100"/>
          </a:xfrm>
          <a:prstGeom prst="rect">
            <a:avLst/>
          </a:prstGeom>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1pPr>
            <a:lvl2pPr marL="914400" lvl="1"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2pPr>
            <a:lvl3pPr marL="1371600" lvl="2"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3pPr>
            <a:lvl4pPr marL="1828800" lvl="3"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4pPr>
            <a:lvl5pPr marL="2286000" lvl="4"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5pPr>
            <a:lvl6pPr marL="2743200" lvl="5"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6pPr>
            <a:lvl7pPr marL="3200400" lvl="6"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7pPr>
            <a:lvl8pPr marL="3657600" lvl="7"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8pPr>
            <a:lvl9pPr marL="4114800" lvl="8" indent="-311150" rtl="0">
              <a:lnSpc>
                <a:spcPct val="115000"/>
              </a:lnSpc>
              <a:spcBef>
                <a:spcPts val="0"/>
              </a:spcBef>
              <a:spcAft>
                <a:spcPts val="0"/>
              </a:spcAft>
              <a:buClr>
                <a:srgbClr val="FFFFFF"/>
              </a:buClr>
              <a:buSzPts val="1300"/>
              <a:buFont typeface="Proxima Nova"/>
              <a:buChar char="■"/>
              <a:defRPr sz="1300">
                <a:solidFill>
                  <a:srgbClr val="FFFFFF"/>
                </a:solidFill>
                <a:latin typeface="Proxima Nova"/>
                <a:ea typeface="Proxima Nova"/>
                <a:cs typeface="Proxima Nova"/>
                <a:sym typeface="Proxima Nova"/>
              </a:defRPr>
            </a:lvl9pPr>
          </a:lstStyle>
          <a:p>
            <a:endParaRPr/>
          </a:p>
        </p:txBody>
      </p:sp>
      <p:sp>
        <p:nvSpPr>
          <p:cNvPr id="90" name="Google Shape;90;p18"/>
          <p:cNvSpPr txBox="1">
            <a:spLocks noGrp="1"/>
          </p:cNvSpPr>
          <p:nvPr>
            <p:ph type="title"/>
          </p:nvPr>
        </p:nvSpPr>
        <p:spPr>
          <a:xfrm>
            <a:off x="720550" y="1867100"/>
            <a:ext cx="7735500" cy="695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1pPr>
            <a:lvl2pPr lvl="1"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2pPr>
            <a:lvl3pPr lvl="2"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3pPr>
            <a:lvl4pPr lvl="3"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4pPr>
            <a:lvl5pPr lvl="4"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5pPr>
            <a:lvl6pPr lvl="5"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6pPr>
            <a:lvl7pPr lvl="6"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7pPr>
            <a:lvl8pPr lvl="7"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8pPr>
            <a:lvl9pPr lvl="8" rtl="0">
              <a:spcBef>
                <a:spcPts val="0"/>
              </a:spcBef>
              <a:spcAft>
                <a:spcPts val="0"/>
              </a:spcAft>
              <a:buClr>
                <a:srgbClr val="FFFFFF"/>
              </a:buClr>
              <a:buSzPts val="3100"/>
              <a:buFont typeface="Proxima Nova Semibold"/>
              <a:buNone/>
              <a:defRPr sz="3100">
                <a:solidFill>
                  <a:srgbClr val="FFFFFF"/>
                </a:solidFill>
                <a:latin typeface="Proxima Nova Semibold"/>
                <a:ea typeface="Proxima Nova Semibold"/>
                <a:cs typeface="Proxima Nova Semibold"/>
                <a:sym typeface="Proxima Nova Semibold"/>
              </a:defRPr>
            </a:lvl9pPr>
          </a:lstStyle>
          <a:p>
            <a:endParaRPr/>
          </a:p>
        </p:txBody>
      </p:sp>
      <p:pic>
        <p:nvPicPr>
          <p:cNvPr id="91" name="Google Shape;91;p18"/>
          <p:cNvPicPr preferRelativeResize="0"/>
          <p:nvPr/>
        </p:nvPicPr>
        <p:blipFill>
          <a:blip r:embed="rId2">
            <a:alphaModFix/>
          </a:blip>
          <a:stretch>
            <a:fillRect/>
          </a:stretch>
        </p:blipFill>
        <p:spPr>
          <a:xfrm>
            <a:off x="481000" y="269500"/>
            <a:ext cx="2032875" cy="446350"/>
          </a:xfrm>
          <a:prstGeom prst="rect">
            <a:avLst/>
          </a:prstGeom>
          <a:noFill/>
          <a:ln>
            <a:noFill/>
          </a:ln>
        </p:spPr>
      </p:pic>
      <p:sp>
        <p:nvSpPr>
          <p:cNvPr id="92" name="Google Shape;92;p18"/>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lvl1pPr lvl="0" rtl="0">
              <a:buNone/>
              <a:defRPr sz="900">
                <a:solidFill>
                  <a:srgbClr val="FFFFFF"/>
                </a:solidFill>
                <a:latin typeface="Proxima Nova"/>
                <a:ea typeface="Proxima Nova"/>
                <a:cs typeface="Proxima Nova"/>
                <a:sym typeface="Proxima Nova"/>
              </a:defRPr>
            </a:lvl1pPr>
            <a:lvl2pPr lvl="1" rtl="0">
              <a:buNone/>
              <a:defRPr sz="900">
                <a:solidFill>
                  <a:srgbClr val="FFFFFF"/>
                </a:solidFill>
                <a:latin typeface="Proxima Nova"/>
                <a:ea typeface="Proxima Nova"/>
                <a:cs typeface="Proxima Nova"/>
                <a:sym typeface="Proxima Nova"/>
              </a:defRPr>
            </a:lvl2pPr>
            <a:lvl3pPr lvl="2" rtl="0">
              <a:buNone/>
              <a:defRPr sz="900">
                <a:solidFill>
                  <a:srgbClr val="FFFFFF"/>
                </a:solidFill>
                <a:latin typeface="Proxima Nova"/>
                <a:ea typeface="Proxima Nova"/>
                <a:cs typeface="Proxima Nova"/>
                <a:sym typeface="Proxima Nova"/>
              </a:defRPr>
            </a:lvl3pPr>
            <a:lvl4pPr lvl="3" rtl="0">
              <a:buNone/>
              <a:defRPr sz="900">
                <a:solidFill>
                  <a:srgbClr val="FFFFFF"/>
                </a:solidFill>
                <a:latin typeface="Proxima Nova"/>
                <a:ea typeface="Proxima Nova"/>
                <a:cs typeface="Proxima Nova"/>
                <a:sym typeface="Proxima Nova"/>
              </a:defRPr>
            </a:lvl4pPr>
            <a:lvl5pPr lvl="4" rtl="0">
              <a:buNone/>
              <a:defRPr sz="900">
                <a:solidFill>
                  <a:srgbClr val="FFFFFF"/>
                </a:solidFill>
                <a:latin typeface="Proxima Nova"/>
                <a:ea typeface="Proxima Nova"/>
                <a:cs typeface="Proxima Nova"/>
                <a:sym typeface="Proxima Nova"/>
              </a:defRPr>
            </a:lvl5pPr>
            <a:lvl6pPr lvl="5" rtl="0">
              <a:buNone/>
              <a:defRPr sz="900">
                <a:solidFill>
                  <a:srgbClr val="FFFFFF"/>
                </a:solidFill>
                <a:latin typeface="Proxima Nova"/>
                <a:ea typeface="Proxima Nova"/>
                <a:cs typeface="Proxima Nova"/>
                <a:sym typeface="Proxima Nova"/>
              </a:defRPr>
            </a:lvl6pPr>
            <a:lvl7pPr lvl="6" rtl="0">
              <a:buNone/>
              <a:defRPr sz="900">
                <a:solidFill>
                  <a:srgbClr val="FFFFFF"/>
                </a:solidFill>
                <a:latin typeface="Proxima Nova"/>
                <a:ea typeface="Proxima Nova"/>
                <a:cs typeface="Proxima Nova"/>
                <a:sym typeface="Proxima Nova"/>
              </a:defRPr>
            </a:lvl7pPr>
            <a:lvl8pPr lvl="7" rtl="0">
              <a:buNone/>
              <a:defRPr sz="900">
                <a:solidFill>
                  <a:srgbClr val="FFFFFF"/>
                </a:solidFill>
                <a:latin typeface="Proxima Nova"/>
                <a:ea typeface="Proxima Nova"/>
                <a:cs typeface="Proxima Nova"/>
                <a:sym typeface="Proxima Nova"/>
              </a:defRPr>
            </a:lvl8pPr>
            <a:lvl9pPr lvl="8" rtl="0">
              <a:buNone/>
              <a:defRPr sz="900">
                <a:solidFill>
                  <a:srgbClr val="FFFFFF"/>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93"/>
        <p:cNvGrpSpPr/>
        <p:nvPr/>
      </p:nvGrpSpPr>
      <p:grpSpPr>
        <a:xfrm>
          <a:off x="0" y="0"/>
          <a:ext cx="0" cy="0"/>
          <a:chOff x="0" y="0"/>
          <a:chExt cx="0" cy="0"/>
        </a:xfrm>
      </p:grpSpPr>
      <p:sp>
        <p:nvSpPr>
          <p:cNvPr id="94" name="Google Shape;94;p19"/>
          <p:cNvSpPr/>
          <p:nvPr/>
        </p:nvSpPr>
        <p:spPr>
          <a:xfrm>
            <a:off x="8682800" y="4857175"/>
            <a:ext cx="461100" cy="289200"/>
          </a:xfrm>
          <a:prstGeom prst="rect">
            <a:avLst/>
          </a:prstGeom>
          <a:solidFill>
            <a:srgbClr val="17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txBox="1">
            <a:spLocks noGrp="1"/>
          </p:cNvSpPr>
          <p:nvPr>
            <p:ph type="title"/>
          </p:nvPr>
        </p:nvSpPr>
        <p:spPr>
          <a:xfrm>
            <a:off x="266100" y="36475"/>
            <a:ext cx="8611800" cy="572700"/>
          </a:xfrm>
          <a:prstGeom prst="rect">
            <a:avLst/>
          </a:prstGeom>
        </p:spPr>
        <p:txBody>
          <a:bodyPr spcFirstLastPara="1" wrap="square" lIns="91425" tIns="91425" rIns="91425" bIns="91425" anchor="t" anchorCtr="0">
            <a:normAutofit/>
          </a:bodyPr>
          <a:lstStyle>
            <a:lvl1pPr lvl="0" algn="r" rtl="0">
              <a:spcBef>
                <a:spcPts val="0"/>
              </a:spcBef>
              <a:spcAft>
                <a:spcPts val="0"/>
              </a:spcAft>
              <a:buClr>
                <a:srgbClr val="FFFFFF"/>
              </a:buClr>
              <a:buSzPts val="2000"/>
              <a:buFont typeface="Merriweather"/>
              <a:buNone/>
              <a:defRPr sz="2000" b="1">
                <a:solidFill>
                  <a:srgbClr val="FFFFFF"/>
                </a:solidFill>
                <a:latin typeface="Merriweather"/>
                <a:ea typeface="Merriweather"/>
                <a:cs typeface="Merriweather"/>
                <a:sym typeface="Merriweather"/>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96" name="Google Shape;96;p19"/>
          <p:cNvSpPr txBox="1">
            <a:spLocks noGrp="1"/>
          </p:cNvSpPr>
          <p:nvPr>
            <p:ph type="body" idx="1"/>
          </p:nvPr>
        </p:nvSpPr>
        <p:spPr>
          <a:xfrm>
            <a:off x="266100" y="784800"/>
            <a:ext cx="8611800" cy="4020300"/>
          </a:xfrm>
          <a:prstGeom prst="rect">
            <a:avLst/>
          </a:prstGeom>
        </p:spPr>
        <p:txBody>
          <a:bodyPr spcFirstLastPara="1" wrap="square" lIns="91425" tIns="91425" rIns="91425" bIns="91425" anchor="t" anchorCtr="0">
            <a:normAutofit/>
          </a:bodyPr>
          <a:lstStyle>
            <a:lvl1pPr marL="457200" lvl="0" indent="-330200" rtl="0">
              <a:lnSpc>
                <a:spcPct val="115000"/>
              </a:lnSpc>
              <a:spcBef>
                <a:spcPts val="0"/>
              </a:spcBef>
              <a:spcAft>
                <a:spcPts val="0"/>
              </a:spcAft>
              <a:buClr>
                <a:schemeClr val="dk2"/>
              </a:buClr>
              <a:buSzPts val="1600"/>
              <a:buFont typeface="Lato"/>
              <a:buChar char="●"/>
              <a:defRPr sz="16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97" name="Google Shape;97;p19"/>
          <p:cNvSpPr txBox="1">
            <a:spLocks noGrp="1"/>
          </p:cNvSpPr>
          <p:nvPr>
            <p:ph type="sldNum" idx="12"/>
          </p:nvPr>
        </p:nvSpPr>
        <p:spPr>
          <a:xfrm>
            <a:off x="8472458" y="4804967"/>
            <a:ext cx="548700" cy="393600"/>
          </a:xfrm>
          <a:prstGeom prst="rect">
            <a:avLst/>
          </a:prstGeom>
        </p:spPr>
        <p:txBody>
          <a:bodyPr spcFirstLastPara="1" wrap="square" lIns="91425" tIns="91425" rIns="91425" bIns="91425" anchor="ctr" anchorCtr="0">
            <a:normAutofit/>
          </a:bodyPr>
          <a:lstStyle>
            <a:lvl1pPr lvl="0" algn="r" rtl="0">
              <a:buNone/>
              <a:defRPr sz="1000">
                <a:solidFill>
                  <a:srgbClr val="FFFFFF"/>
                </a:solidFill>
              </a:defRPr>
            </a:lvl1pPr>
            <a:lvl2pPr lvl="1" algn="r" rtl="0">
              <a:buNone/>
              <a:defRPr sz="1000">
                <a:solidFill>
                  <a:srgbClr val="FFFFFF"/>
                </a:solidFill>
              </a:defRPr>
            </a:lvl2pPr>
            <a:lvl3pPr lvl="2" algn="r" rtl="0">
              <a:buNone/>
              <a:defRPr sz="1000">
                <a:solidFill>
                  <a:srgbClr val="FFFFFF"/>
                </a:solidFill>
              </a:defRPr>
            </a:lvl3pPr>
            <a:lvl4pPr lvl="3" algn="r" rtl="0">
              <a:buNone/>
              <a:defRPr sz="1000">
                <a:solidFill>
                  <a:srgbClr val="FFFFFF"/>
                </a:solidFill>
              </a:defRPr>
            </a:lvl4pPr>
            <a:lvl5pPr lvl="4" algn="r" rtl="0">
              <a:buNone/>
              <a:defRPr sz="1000">
                <a:solidFill>
                  <a:srgbClr val="FFFFFF"/>
                </a:solidFill>
              </a:defRPr>
            </a:lvl5pPr>
            <a:lvl6pPr lvl="5" algn="r" rtl="0">
              <a:buNone/>
              <a:defRPr sz="1000">
                <a:solidFill>
                  <a:srgbClr val="FFFFFF"/>
                </a:solidFill>
              </a:defRPr>
            </a:lvl6pPr>
            <a:lvl7pPr lvl="6" algn="r" rtl="0">
              <a:buNone/>
              <a:defRPr sz="1000">
                <a:solidFill>
                  <a:srgbClr val="FFFFFF"/>
                </a:solidFill>
              </a:defRPr>
            </a:lvl7pPr>
            <a:lvl8pPr lvl="7" algn="r" rtl="0">
              <a:buNone/>
              <a:defRPr sz="1000">
                <a:solidFill>
                  <a:srgbClr val="FFFFFF"/>
                </a:solidFill>
              </a:defRPr>
            </a:lvl8pPr>
            <a:lvl9pPr lvl="8" algn="r" rtl="0">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19"/>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 name="Google Shape;99;p19"/>
          <p:cNvPicPr preferRelativeResize="0"/>
          <p:nvPr/>
        </p:nvPicPr>
        <p:blipFill>
          <a:blip r:embed="rId2">
            <a:alphaModFix/>
          </a:blip>
          <a:stretch>
            <a:fillRect/>
          </a:stretch>
        </p:blipFill>
        <p:spPr>
          <a:xfrm>
            <a:off x="603275" y="51087"/>
            <a:ext cx="1783624" cy="39162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 Columns text">
  <p:cSld name="CUSTOM_1_1">
    <p:spTree>
      <p:nvGrpSpPr>
        <p:cNvPr id="1" name="Shape 100"/>
        <p:cNvGrpSpPr/>
        <p:nvPr/>
      </p:nvGrpSpPr>
      <p:grpSpPr>
        <a:xfrm>
          <a:off x="0" y="0"/>
          <a:ext cx="0" cy="0"/>
          <a:chOff x="0" y="0"/>
          <a:chExt cx="0" cy="0"/>
        </a:xfrm>
      </p:grpSpPr>
      <p:sp>
        <p:nvSpPr>
          <p:cNvPr id="101" name="Google Shape;101;p20"/>
          <p:cNvSpPr txBox="1">
            <a:spLocks noGrp="1"/>
          </p:cNvSpPr>
          <p:nvPr>
            <p:ph type="body" idx="1"/>
          </p:nvPr>
        </p:nvSpPr>
        <p:spPr>
          <a:xfrm>
            <a:off x="603325" y="1430600"/>
            <a:ext cx="3784500" cy="3099000"/>
          </a:xfrm>
          <a:prstGeom prst="rect">
            <a:avLst/>
          </a:prstGeom>
        </p:spPr>
        <p:txBody>
          <a:bodyPr spcFirstLastPara="1" wrap="square" lIns="91425" tIns="91425" rIns="91425" bIns="91425" anchor="t" anchorCtr="0">
            <a:normAutofit/>
          </a:bodyPr>
          <a:lstStyle>
            <a:lvl1pPr marL="457200" lvl="0"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1pPr>
            <a:lvl2pPr marL="914400" lvl="1"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2pPr>
            <a:lvl3pPr marL="1371600" lvl="2"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3pPr>
            <a:lvl4pPr marL="1828800" lvl="3"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4pPr>
            <a:lvl5pPr marL="2286000" lvl="4"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5pPr>
            <a:lvl6pPr marL="2743200" lvl="5"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6pPr>
            <a:lvl7pPr marL="3200400" lvl="6"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7pPr>
            <a:lvl8pPr marL="3657600" lvl="7"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8pPr>
            <a:lvl9pPr marL="4114800" lvl="8"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9pPr>
          </a:lstStyle>
          <a:p>
            <a:endParaRPr/>
          </a:p>
        </p:txBody>
      </p:sp>
      <p:sp>
        <p:nvSpPr>
          <p:cNvPr id="102" name="Google Shape;102;p20"/>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2F6C"/>
              </a:buClr>
              <a:buSzPts val="2400"/>
              <a:buFont typeface="Proxima Nova Semibold"/>
              <a:buNone/>
              <a:defRPr sz="2400">
                <a:solidFill>
                  <a:srgbClr val="002F6C"/>
                </a:solidFill>
                <a:latin typeface="Proxima Nova Semibold"/>
                <a:ea typeface="Proxima Nova Semibold"/>
                <a:cs typeface="Proxima Nova Semibold"/>
                <a:sym typeface="Proxima Nova Semibold"/>
              </a:defRPr>
            </a:lvl1pPr>
            <a:lvl2pPr lvl="1"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2pPr>
            <a:lvl3pPr lvl="2"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3pPr>
            <a:lvl4pPr lvl="3"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4pPr>
            <a:lvl5pPr lvl="4"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5pPr>
            <a:lvl6pPr lvl="5"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6pPr>
            <a:lvl7pPr lvl="6"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7pPr>
            <a:lvl8pPr lvl="7"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8pPr>
            <a:lvl9pPr lvl="8"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9pPr>
          </a:lstStyle>
          <a:p>
            <a:endParaRPr/>
          </a:p>
        </p:txBody>
      </p:sp>
      <p:sp>
        <p:nvSpPr>
          <p:cNvPr id="103" name="Google Shape;103;p20"/>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 name="Google Shape;104;p20"/>
          <p:cNvPicPr preferRelativeResize="0"/>
          <p:nvPr/>
        </p:nvPicPr>
        <p:blipFill>
          <a:blip r:embed="rId2">
            <a:alphaModFix/>
          </a:blip>
          <a:stretch>
            <a:fillRect/>
          </a:stretch>
        </p:blipFill>
        <p:spPr>
          <a:xfrm>
            <a:off x="603275" y="51087"/>
            <a:ext cx="1783624" cy="391625"/>
          </a:xfrm>
          <a:prstGeom prst="rect">
            <a:avLst/>
          </a:prstGeom>
          <a:noFill/>
          <a:ln>
            <a:noFill/>
          </a:ln>
        </p:spPr>
      </p:pic>
      <p:sp>
        <p:nvSpPr>
          <p:cNvPr id="105" name="Google Shape;105;p20"/>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lvl1pPr lvl="0" rtl="0">
              <a:buNone/>
              <a:defRPr sz="900">
                <a:solidFill>
                  <a:srgbClr val="000000"/>
                </a:solidFill>
                <a:latin typeface="Proxima Nova"/>
                <a:ea typeface="Proxima Nova"/>
                <a:cs typeface="Proxima Nova"/>
                <a:sym typeface="Proxima Nova"/>
              </a:defRPr>
            </a:lvl1pPr>
            <a:lvl2pPr lvl="1" rtl="0">
              <a:buNone/>
              <a:defRPr sz="900">
                <a:solidFill>
                  <a:srgbClr val="000000"/>
                </a:solidFill>
                <a:latin typeface="Proxima Nova"/>
                <a:ea typeface="Proxima Nova"/>
                <a:cs typeface="Proxima Nova"/>
                <a:sym typeface="Proxima Nova"/>
              </a:defRPr>
            </a:lvl2pPr>
            <a:lvl3pPr lvl="2" rtl="0">
              <a:buNone/>
              <a:defRPr sz="900">
                <a:solidFill>
                  <a:srgbClr val="000000"/>
                </a:solidFill>
                <a:latin typeface="Proxima Nova"/>
                <a:ea typeface="Proxima Nova"/>
                <a:cs typeface="Proxima Nova"/>
                <a:sym typeface="Proxima Nova"/>
              </a:defRPr>
            </a:lvl3pPr>
            <a:lvl4pPr lvl="3" rtl="0">
              <a:buNone/>
              <a:defRPr sz="900">
                <a:solidFill>
                  <a:srgbClr val="000000"/>
                </a:solidFill>
                <a:latin typeface="Proxima Nova"/>
                <a:ea typeface="Proxima Nova"/>
                <a:cs typeface="Proxima Nova"/>
                <a:sym typeface="Proxima Nova"/>
              </a:defRPr>
            </a:lvl4pPr>
            <a:lvl5pPr lvl="4" rtl="0">
              <a:buNone/>
              <a:defRPr sz="900">
                <a:solidFill>
                  <a:srgbClr val="000000"/>
                </a:solidFill>
                <a:latin typeface="Proxima Nova"/>
                <a:ea typeface="Proxima Nova"/>
                <a:cs typeface="Proxima Nova"/>
                <a:sym typeface="Proxima Nova"/>
              </a:defRPr>
            </a:lvl5pPr>
            <a:lvl6pPr lvl="5" rtl="0">
              <a:buNone/>
              <a:defRPr sz="900">
                <a:solidFill>
                  <a:srgbClr val="000000"/>
                </a:solidFill>
                <a:latin typeface="Proxima Nova"/>
                <a:ea typeface="Proxima Nova"/>
                <a:cs typeface="Proxima Nova"/>
                <a:sym typeface="Proxima Nova"/>
              </a:defRPr>
            </a:lvl6pPr>
            <a:lvl7pPr lvl="6" rtl="0">
              <a:buNone/>
              <a:defRPr sz="900">
                <a:solidFill>
                  <a:srgbClr val="000000"/>
                </a:solidFill>
                <a:latin typeface="Proxima Nova"/>
                <a:ea typeface="Proxima Nova"/>
                <a:cs typeface="Proxima Nova"/>
                <a:sym typeface="Proxima Nova"/>
              </a:defRPr>
            </a:lvl7pPr>
            <a:lvl8pPr lvl="7" rtl="0">
              <a:buNone/>
              <a:defRPr sz="900">
                <a:solidFill>
                  <a:srgbClr val="000000"/>
                </a:solidFill>
                <a:latin typeface="Proxima Nova"/>
                <a:ea typeface="Proxima Nova"/>
                <a:cs typeface="Proxima Nova"/>
                <a:sym typeface="Proxima Nova"/>
              </a:defRPr>
            </a:lvl8pPr>
            <a:lvl9pPr lvl="8" rtl="0">
              <a:buNone/>
              <a:defRPr sz="900">
                <a:solidFill>
                  <a:srgbClr val="000000"/>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
        <p:nvSpPr>
          <p:cNvPr id="106" name="Google Shape;106;p20"/>
          <p:cNvSpPr txBox="1">
            <a:spLocks noGrp="1"/>
          </p:cNvSpPr>
          <p:nvPr>
            <p:ph type="body" idx="2"/>
          </p:nvPr>
        </p:nvSpPr>
        <p:spPr>
          <a:xfrm>
            <a:off x="4720425" y="1430600"/>
            <a:ext cx="3784500" cy="3099000"/>
          </a:xfrm>
          <a:prstGeom prst="rect">
            <a:avLst/>
          </a:prstGeom>
        </p:spPr>
        <p:txBody>
          <a:bodyPr spcFirstLastPara="1" wrap="square" lIns="91425" tIns="91425" rIns="91425" bIns="91425" anchor="t" anchorCtr="0">
            <a:normAutofit/>
          </a:bodyPr>
          <a:lstStyle>
            <a:lvl1pPr marL="457200" lvl="0"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1pPr>
            <a:lvl2pPr marL="914400" lvl="1"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2pPr>
            <a:lvl3pPr marL="1371600" lvl="2"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3pPr>
            <a:lvl4pPr marL="1828800" lvl="3"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4pPr>
            <a:lvl5pPr marL="2286000" lvl="4"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5pPr>
            <a:lvl6pPr marL="2743200" lvl="5"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6pPr>
            <a:lvl7pPr marL="3200400" lvl="6"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7pPr>
            <a:lvl8pPr marL="3657600" lvl="7"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8pPr>
            <a:lvl9pPr marL="4114800" lvl="8"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ingle column text">
  <p:cSld name="CUSTOM_1_1_1">
    <p:spTree>
      <p:nvGrpSpPr>
        <p:cNvPr id="1" name="Shape 107"/>
        <p:cNvGrpSpPr/>
        <p:nvPr/>
      </p:nvGrpSpPr>
      <p:grpSpPr>
        <a:xfrm>
          <a:off x="0" y="0"/>
          <a:ext cx="0" cy="0"/>
          <a:chOff x="0" y="0"/>
          <a:chExt cx="0" cy="0"/>
        </a:xfrm>
      </p:grpSpPr>
      <p:sp>
        <p:nvSpPr>
          <p:cNvPr id="108" name="Google Shape;108;p21"/>
          <p:cNvSpPr txBox="1">
            <a:spLocks noGrp="1"/>
          </p:cNvSpPr>
          <p:nvPr>
            <p:ph type="body" idx="1"/>
          </p:nvPr>
        </p:nvSpPr>
        <p:spPr>
          <a:xfrm>
            <a:off x="603325" y="1430600"/>
            <a:ext cx="3784500" cy="3099000"/>
          </a:xfrm>
          <a:prstGeom prst="rect">
            <a:avLst/>
          </a:prstGeom>
        </p:spPr>
        <p:txBody>
          <a:bodyPr spcFirstLastPara="1" wrap="square" lIns="91425" tIns="91425" rIns="91425" bIns="91425" anchor="t" anchorCtr="0">
            <a:normAutofit/>
          </a:bodyPr>
          <a:lstStyle>
            <a:lvl1pPr marL="457200" lvl="0"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1pPr>
            <a:lvl2pPr marL="914400" lvl="1"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2pPr>
            <a:lvl3pPr marL="1371600" lvl="2"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3pPr>
            <a:lvl4pPr marL="1828800" lvl="3"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4pPr>
            <a:lvl5pPr marL="2286000" lvl="4"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5pPr>
            <a:lvl6pPr marL="2743200" lvl="5"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6pPr>
            <a:lvl7pPr marL="3200400" lvl="6"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7pPr>
            <a:lvl8pPr marL="3657600" lvl="7"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8pPr>
            <a:lvl9pPr marL="4114800" lvl="8" indent="-323850" rtl="0">
              <a:lnSpc>
                <a:spcPct val="130000"/>
              </a:lnSpc>
              <a:spcBef>
                <a:spcPts val="0"/>
              </a:spcBef>
              <a:spcAft>
                <a:spcPts val="0"/>
              </a:spcAft>
              <a:buClr>
                <a:srgbClr val="000000"/>
              </a:buClr>
              <a:buSzPts val="1500"/>
              <a:buFont typeface="Proxima Nova"/>
              <a:buChar char="■"/>
              <a:defRPr sz="1500">
                <a:solidFill>
                  <a:srgbClr val="000000"/>
                </a:solidFill>
                <a:latin typeface="Proxima Nova"/>
                <a:ea typeface="Proxima Nova"/>
                <a:cs typeface="Proxima Nova"/>
                <a:sym typeface="Proxima Nova"/>
              </a:defRPr>
            </a:lvl9pPr>
          </a:lstStyle>
          <a:p>
            <a:endParaRPr/>
          </a:p>
        </p:txBody>
      </p:sp>
      <p:sp>
        <p:nvSpPr>
          <p:cNvPr id="109" name="Google Shape;109;p21"/>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2F6C"/>
              </a:buClr>
              <a:buSzPts val="2400"/>
              <a:buFont typeface="Proxima Nova Semibold"/>
              <a:buNone/>
              <a:defRPr sz="2400">
                <a:solidFill>
                  <a:srgbClr val="002F6C"/>
                </a:solidFill>
                <a:latin typeface="Proxima Nova Semibold"/>
                <a:ea typeface="Proxima Nova Semibold"/>
                <a:cs typeface="Proxima Nova Semibold"/>
                <a:sym typeface="Proxima Nova Semibold"/>
              </a:defRPr>
            </a:lvl1pPr>
            <a:lvl2pPr lvl="1"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2pPr>
            <a:lvl3pPr lvl="2"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3pPr>
            <a:lvl4pPr lvl="3"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4pPr>
            <a:lvl5pPr lvl="4"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5pPr>
            <a:lvl6pPr lvl="5"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6pPr>
            <a:lvl7pPr lvl="6"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7pPr>
            <a:lvl8pPr lvl="7"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8pPr>
            <a:lvl9pPr lvl="8" rtl="0">
              <a:spcBef>
                <a:spcPts val="0"/>
              </a:spcBef>
              <a:spcAft>
                <a:spcPts val="0"/>
              </a:spcAft>
              <a:buSzPts val="2400"/>
              <a:buFont typeface="Proxima Nova Semibold"/>
              <a:buNone/>
              <a:defRPr sz="2400">
                <a:latin typeface="Proxima Nova Semibold"/>
                <a:ea typeface="Proxima Nova Semibold"/>
                <a:cs typeface="Proxima Nova Semibold"/>
                <a:sym typeface="Proxima Nova Semibold"/>
              </a:defRPr>
            </a:lvl9pPr>
          </a:lstStyle>
          <a:p>
            <a:endParaRPr/>
          </a:p>
        </p:txBody>
      </p:sp>
      <p:sp>
        <p:nvSpPr>
          <p:cNvPr id="110" name="Google Shape;110;p21"/>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1" name="Google Shape;111;p21"/>
          <p:cNvPicPr preferRelativeResize="0"/>
          <p:nvPr/>
        </p:nvPicPr>
        <p:blipFill>
          <a:blip r:embed="rId2">
            <a:alphaModFix/>
          </a:blip>
          <a:stretch>
            <a:fillRect/>
          </a:stretch>
        </p:blipFill>
        <p:spPr>
          <a:xfrm>
            <a:off x="603275" y="51087"/>
            <a:ext cx="1783624" cy="391625"/>
          </a:xfrm>
          <a:prstGeom prst="rect">
            <a:avLst/>
          </a:prstGeom>
          <a:noFill/>
          <a:ln>
            <a:noFill/>
          </a:ln>
        </p:spPr>
      </p:pic>
      <p:sp>
        <p:nvSpPr>
          <p:cNvPr id="112" name="Google Shape;112;p21"/>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lvl1pPr lvl="0" rtl="0">
              <a:buNone/>
              <a:defRPr sz="900">
                <a:solidFill>
                  <a:srgbClr val="000000"/>
                </a:solidFill>
                <a:latin typeface="Proxima Nova"/>
                <a:ea typeface="Proxima Nova"/>
                <a:cs typeface="Proxima Nova"/>
                <a:sym typeface="Proxima Nova"/>
              </a:defRPr>
            </a:lvl1pPr>
            <a:lvl2pPr lvl="1" rtl="0">
              <a:buNone/>
              <a:defRPr sz="900">
                <a:solidFill>
                  <a:srgbClr val="000000"/>
                </a:solidFill>
                <a:latin typeface="Proxima Nova"/>
                <a:ea typeface="Proxima Nova"/>
                <a:cs typeface="Proxima Nova"/>
                <a:sym typeface="Proxima Nova"/>
              </a:defRPr>
            </a:lvl2pPr>
            <a:lvl3pPr lvl="2" rtl="0">
              <a:buNone/>
              <a:defRPr sz="900">
                <a:solidFill>
                  <a:srgbClr val="000000"/>
                </a:solidFill>
                <a:latin typeface="Proxima Nova"/>
                <a:ea typeface="Proxima Nova"/>
                <a:cs typeface="Proxima Nova"/>
                <a:sym typeface="Proxima Nova"/>
              </a:defRPr>
            </a:lvl3pPr>
            <a:lvl4pPr lvl="3" rtl="0">
              <a:buNone/>
              <a:defRPr sz="900">
                <a:solidFill>
                  <a:srgbClr val="000000"/>
                </a:solidFill>
                <a:latin typeface="Proxima Nova"/>
                <a:ea typeface="Proxima Nova"/>
                <a:cs typeface="Proxima Nova"/>
                <a:sym typeface="Proxima Nova"/>
              </a:defRPr>
            </a:lvl4pPr>
            <a:lvl5pPr lvl="4" rtl="0">
              <a:buNone/>
              <a:defRPr sz="900">
                <a:solidFill>
                  <a:srgbClr val="000000"/>
                </a:solidFill>
                <a:latin typeface="Proxima Nova"/>
                <a:ea typeface="Proxima Nova"/>
                <a:cs typeface="Proxima Nova"/>
                <a:sym typeface="Proxima Nova"/>
              </a:defRPr>
            </a:lvl5pPr>
            <a:lvl6pPr lvl="5" rtl="0">
              <a:buNone/>
              <a:defRPr sz="900">
                <a:solidFill>
                  <a:srgbClr val="000000"/>
                </a:solidFill>
                <a:latin typeface="Proxima Nova"/>
                <a:ea typeface="Proxima Nova"/>
                <a:cs typeface="Proxima Nova"/>
                <a:sym typeface="Proxima Nova"/>
              </a:defRPr>
            </a:lvl6pPr>
            <a:lvl7pPr lvl="6" rtl="0">
              <a:buNone/>
              <a:defRPr sz="900">
                <a:solidFill>
                  <a:srgbClr val="000000"/>
                </a:solidFill>
                <a:latin typeface="Proxima Nova"/>
                <a:ea typeface="Proxima Nova"/>
                <a:cs typeface="Proxima Nova"/>
                <a:sym typeface="Proxima Nova"/>
              </a:defRPr>
            </a:lvl7pPr>
            <a:lvl8pPr lvl="7" rtl="0">
              <a:buNone/>
              <a:defRPr sz="900">
                <a:solidFill>
                  <a:srgbClr val="000000"/>
                </a:solidFill>
                <a:latin typeface="Proxima Nova"/>
                <a:ea typeface="Proxima Nova"/>
                <a:cs typeface="Proxima Nova"/>
                <a:sym typeface="Proxima Nova"/>
              </a:defRPr>
            </a:lvl8pPr>
            <a:lvl9pPr lvl="8" rtl="0">
              <a:buNone/>
              <a:defRPr sz="900">
                <a:solidFill>
                  <a:srgbClr val="000000"/>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0"/>
          <p:cNvSpPr/>
          <p:nvPr/>
        </p:nvSpPr>
        <p:spPr>
          <a:xfrm>
            <a:off x="-25875" y="-40325"/>
            <a:ext cx="9195600" cy="534000"/>
          </a:xfrm>
          <a:prstGeom prst="rect">
            <a:avLst/>
          </a:prstGeom>
          <a:gradFill>
            <a:gsLst>
              <a:gs pos="0">
                <a:srgbClr val="002F6C"/>
              </a:gs>
              <a:gs pos="100000">
                <a:srgbClr val="25CAD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 name="Google Shape;45;p10"/>
          <p:cNvPicPr preferRelativeResize="0"/>
          <p:nvPr/>
        </p:nvPicPr>
        <p:blipFill>
          <a:blip r:embed="rId2">
            <a:alphaModFix/>
          </a:blip>
          <a:stretch>
            <a:fillRect/>
          </a:stretch>
        </p:blipFill>
        <p:spPr>
          <a:xfrm>
            <a:off x="603275" y="51087"/>
            <a:ext cx="1783624" cy="3916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www.internationalgenome.org/home"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body" idx="1"/>
          </p:nvPr>
        </p:nvSpPr>
        <p:spPr>
          <a:xfrm>
            <a:off x="493500" y="3333819"/>
            <a:ext cx="7735500" cy="943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100">
                <a:solidFill>
                  <a:schemeClr val="lt1"/>
                </a:solidFill>
                <a:latin typeface="Arial"/>
                <a:ea typeface="Arial"/>
                <a:cs typeface="Arial"/>
                <a:sym typeface="Arial"/>
              </a:rPr>
              <a:t>Chathura Widanage, Weijie Liu, Jiayu Li, Hongbo Chen, XiaoFeng Wang, Haixu Tang, Judy Fox</a:t>
            </a:r>
            <a:endParaRPr sz="1100">
              <a:solidFill>
                <a:schemeClr val="lt1"/>
              </a:solidFill>
              <a:latin typeface="Arial"/>
              <a:ea typeface="Arial"/>
              <a:cs typeface="Arial"/>
              <a:sym typeface="Arial"/>
            </a:endParaRPr>
          </a:p>
          <a:p>
            <a:pPr marL="0" lvl="0" indent="0" algn="ctr" rtl="0">
              <a:spcBef>
                <a:spcPts val="0"/>
              </a:spcBef>
              <a:spcAft>
                <a:spcPts val="0"/>
              </a:spcAft>
              <a:buNone/>
            </a:pPr>
            <a:r>
              <a:rPr lang="en" sz="1100">
                <a:solidFill>
                  <a:schemeClr val="lt1"/>
                </a:solidFill>
                <a:latin typeface="Arial"/>
                <a:ea typeface="Arial"/>
                <a:cs typeface="Arial"/>
                <a:sym typeface="Arial"/>
              </a:rPr>
              <a:t>Indiana University and University of Virginia</a:t>
            </a:r>
            <a:endParaRPr sz="1100">
              <a:solidFill>
                <a:schemeClr val="lt1"/>
              </a:solidFill>
              <a:latin typeface="Arial"/>
              <a:ea typeface="Arial"/>
              <a:cs typeface="Arial"/>
              <a:sym typeface="Arial"/>
            </a:endParaRPr>
          </a:p>
        </p:txBody>
      </p:sp>
      <p:sp>
        <p:nvSpPr>
          <p:cNvPr id="118" name="Google Shape;118;p22"/>
          <p:cNvSpPr txBox="1">
            <a:spLocks noGrp="1"/>
          </p:cNvSpPr>
          <p:nvPr>
            <p:ph type="title"/>
          </p:nvPr>
        </p:nvSpPr>
        <p:spPr>
          <a:xfrm>
            <a:off x="493500" y="1248750"/>
            <a:ext cx="8947200" cy="695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HySec-Flow: Privacy-Preserving Genomic Computing with SGX-based Big-Data Analytics Framework</a:t>
            </a:r>
            <a:endParaRPr/>
          </a:p>
        </p:txBody>
      </p:sp>
      <p:sp>
        <p:nvSpPr>
          <p:cNvPr id="119" name="Google Shape;119;p22"/>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29311"/>
    </mc:Choice>
    <mc:Fallback xmlns="">
      <p:transition spd="slow" advTm="2931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1"/>
          <p:cNvSpPr txBox="1">
            <a:spLocks noGrp="1"/>
          </p:cNvSpPr>
          <p:nvPr>
            <p:ph type="body" idx="1"/>
          </p:nvPr>
        </p:nvSpPr>
        <p:spPr>
          <a:xfrm>
            <a:off x="603325" y="1430600"/>
            <a:ext cx="7851900" cy="309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Protected File System</a:t>
            </a:r>
            <a:endParaRPr b="1"/>
          </a:p>
          <a:p>
            <a:pPr marL="0" lvl="0" indent="0" algn="l" rtl="0">
              <a:spcBef>
                <a:spcPts val="0"/>
              </a:spcBef>
              <a:spcAft>
                <a:spcPts val="0"/>
              </a:spcAft>
              <a:buNone/>
            </a:pPr>
            <a:r>
              <a:rPr lang="en"/>
              <a:t>We use SCONE/Graphene-SGX’s protected file system to guarantee the all outputs are encrypted.</a:t>
            </a:r>
            <a:endParaRPr/>
          </a:p>
          <a:p>
            <a:pPr marL="0" lvl="0" indent="0" algn="l" rtl="0">
              <a:spcBef>
                <a:spcPts val="0"/>
              </a:spcBef>
              <a:spcAft>
                <a:spcPts val="0"/>
              </a:spcAft>
              <a:buNone/>
            </a:pPr>
            <a:endParaRPr b="1"/>
          </a:p>
          <a:p>
            <a:pPr marL="0" lvl="0" indent="0" algn="l" rtl="0">
              <a:spcBef>
                <a:spcPts val="0"/>
              </a:spcBef>
              <a:spcAft>
                <a:spcPts val="0"/>
              </a:spcAft>
              <a:buNone/>
            </a:pPr>
            <a:r>
              <a:rPr lang="en" b="1"/>
              <a:t>Attestation and Secret Provisioning</a:t>
            </a:r>
            <a:endParaRPr b="1"/>
          </a:p>
          <a:p>
            <a:pPr marL="0" lvl="0" indent="0" algn="l" rtl="0">
              <a:spcBef>
                <a:spcPts val="0"/>
              </a:spcBef>
              <a:spcAft>
                <a:spcPts val="0"/>
              </a:spcAft>
              <a:buNone/>
            </a:pPr>
            <a:r>
              <a:rPr lang="en"/>
              <a:t>Our attestation and key provisioning mechanism can provide and manage keys for I/O encryption.</a:t>
            </a:r>
            <a:endParaRPr/>
          </a:p>
          <a:p>
            <a:pPr marL="0" lvl="0" indent="0" algn="l" rtl="0">
              <a:spcBef>
                <a:spcPts val="0"/>
              </a:spcBef>
              <a:spcAft>
                <a:spcPts val="0"/>
              </a:spcAft>
              <a:buNone/>
            </a:pPr>
            <a:r>
              <a:rPr lang="en"/>
              <a:t>More specifically, we devise an attestation plane, including </a:t>
            </a:r>
            <a:endParaRPr/>
          </a:p>
          <a:p>
            <a:pPr marL="0" lvl="0" indent="457200" algn="l" rtl="0">
              <a:spcBef>
                <a:spcPts val="0"/>
              </a:spcBef>
              <a:spcAft>
                <a:spcPts val="0"/>
              </a:spcAft>
              <a:buNone/>
            </a:pPr>
            <a:r>
              <a:rPr lang="en"/>
              <a:t>An attestation management service, </a:t>
            </a:r>
            <a:endParaRPr/>
          </a:p>
          <a:p>
            <a:pPr marL="0" lvl="0" indent="457200" algn="l" rtl="0">
              <a:spcBef>
                <a:spcPts val="0"/>
              </a:spcBef>
              <a:spcAft>
                <a:spcPts val="0"/>
              </a:spcAft>
              <a:buNone/>
            </a:pPr>
            <a:r>
              <a:rPr lang="en"/>
              <a:t>A local attestation service on each computing node,</a:t>
            </a:r>
            <a:endParaRPr/>
          </a:p>
          <a:p>
            <a:pPr marL="0" lvl="0" indent="457200" algn="l" rtl="0">
              <a:spcBef>
                <a:spcPts val="0"/>
              </a:spcBef>
              <a:spcAft>
                <a:spcPts val="0"/>
              </a:spcAft>
              <a:buNone/>
            </a:pPr>
            <a:r>
              <a:rPr lang="en"/>
              <a:t>A modified Graphene container with attestation interfaces. </a:t>
            </a:r>
            <a:endParaRPr/>
          </a:p>
        </p:txBody>
      </p:sp>
      <p:sp>
        <p:nvSpPr>
          <p:cNvPr id="178" name="Google Shape;178;p31"/>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Security Design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2"/>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lnSpcReduction="10000"/>
          </a:bodyPr>
          <a:lstStyle/>
          <a:p>
            <a:pPr marL="457200" marR="0" lvl="0" indent="-317500" algn="l" rtl="0">
              <a:lnSpc>
                <a:spcPct val="150000"/>
              </a:lnSpc>
              <a:spcBef>
                <a:spcPts val="0"/>
              </a:spcBef>
              <a:spcAft>
                <a:spcPts val="0"/>
              </a:spcAft>
              <a:buSzPts val="1400"/>
              <a:buChar char="●"/>
            </a:pPr>
            <a:r>
              <a:rPr lang="en"/>
              <a:t>Attestation Interfaces</a:t>
            </a:r>
            <a:endParaRPr/>
          </a:p>
          <a:p>
            <a:pPr marL="457200" marR="0" lvl="0" indent="-317500" algn="l" rtl="0">
              <a:lnSpc>
                <a:spcPct val="150000"/>
              </a:lnSpc>
              <a:spcBef>
                <a:spcPts val="0"/>
              </a:spcBef>
              <a:spcAft>
                <a:spcPts val="0"/>
              </a:spcAft>
              <a:buSzPts val="1400"/>
              <a:buChar char="●"/>
            </a:pPr>
            <a:r>
              <a:rPr lang="en"/>
              <a:t>In Graphene’s LibOS:</a:t>
            </a:r>
            <a:endParaRPr/>
          </a:p>
          <a:p>
            <a:pPr marL="457200" marR="0" lvl="0" indent="0" algn="l" rtl="0">
              <a:lnSpc>
                <a:spcPct val="150000"/>
              </a:lnSpc>
              <a:spcBef>
                <a:spcPts val="0"/>
              </a:spcBef>
              <a:spcAft>
                <a:spcPts val="0"/>
              </a:spcAft>
              <a:buNone/>
            </a:pPr>
            <a:r>
              <a:rPr lang="en"/>
              <a:t>	Attestation msg generator</a:t>
            </a:r>
            <a:endParaRPr/>
          </a:p>
          <a:p>
            <a:pPr marL="457200" marR="0" lvl="0" indent="0" algn="l" rtl="0">
              <a:lnSpc>
                <a:spcPct val="150000"/>
              </a:lnSpc>
              <a:spcBef>
                <a:spcPts val="0"/>
              </a:spcBef>
              <a:spcAft>
                <a:spcPts val="0"/>
              </a:spcAft>
              <a:buNone/>
            </a:pPr>
            <a:r>
              <a:rPr lang="en"/>
              <a:t>	Attestation msg verifier</a:t>
            </a:r>
            <a:endParaRPr/>
          </a:p>
          <a:p>
            <a:pPr marL="457200" marR="0" lvl="0" indent="-317500" algn="l" rtl="0">
              <a:lnSpc>
                <a:spcPct val="150000"/>
              </a:lnSpc>
              <a:spcBef>
                <a:spcPts val="0"/>
              </a:spcBef>
              <a:spcAft>
                <a:spcPts val="0"/>
              </a:spcAft>
              <a:buSzPts val="1400"/>
              <a:buChar char="●"/>
            </a:pPr>
            <a:r>
              <a:rPr lang="en"/>
              <a:t>In Graphene’s PAL:</a:t>
            </a:r>
            <a:endParaRPr/>
          </a:p>
          <a:p>
            <a:pPr marL="457200" marR="0" lvl="0" indent="0" algn="l" rtl="0">
              <a:lnSpc>
                <a:spcPct val="150000"/>
              </a:lnSpc>
              <a:spcBef>
                <a:spcPts val="0"/>
              </a:spcBef>
              <a:spcAft>
                <a:spcPts val="0"/>
              </a:spcAft>
              <a:buNone/>
            </a:pPr>
            <a:r>
              <a:rPr lang="en"/>
              <a:t>	Attestation msg sender</a:t>
            </a:r>
            <a:endParaRPr/>
          </a:p>
          <a:p>
            <a:pPr marL="457200" marR="0" lvl="0" indent="0" algn="l" rtl="0">
              <a:lnSpc>
                <a:spcPct val="150000"/>
              </a:lnSpc>
              <a:spcBef>
                <a:spcPts val="0"/>
              </a:spcBef>
              <a:spcAft>
                <a:spcPts val="0"/>
              </a:spcAft>
              <a:buNone/>
            </a:pPr>
            <a:r>
              <a:rPr lang="en"/>
              <a:t>	Attestation msg receiver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4" name="Google Shape;184;p32"/>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Security/Graphene</a:t>
            </a:r>
            <a:endParaRPr/>
          </a:p>
        </p:txBody>
      </p:sp>
      <p:pic>
        <p:nvPicPr>
          <p:cNvPr id="185" name="Google Shape;185;p32"/>
          <p:cNvPicPr preferRelativeResize="0"/>
          <p:nvPr/>
        </p:nvPicPr>
        <p:blipFill>
          <a:blip r:embed="rId3">
            <a:alphaModFix/>
          </a:blip>
          <a:stretch>
            <a:fillRect/>
          </a:stretch>
        </p:blipFill>
        <p:spPr>
          <a:xfrm>
            <a:off x="3743525" y="1045150"/>
            <a:ext cx="4805724" cy="3668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3"/>
          <p:cNvSpPr txBox="1">
            <a:spLocks noGrp="1"/>
          </p:cNvSpPr>
          <p:nvPr>
            <p:ph type="body" idx="1"/>
          </p:nvPr>
        </p:nvSpPr>
        <p:spPr>
          <a:xfrm>
            <a:off x="603325" y="1430600"/>
            <a:ext cx="4155900" cy="33561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a:t>Dispatch is the process of partitioning the user’s query(DNA sequence) into </a:t>
            </a:r>
            <a:r>
              <a:rPr lang="en" b="1" i="1"/>
              <a:t>p</a:t>
            </a:r>
            <a:r>
              <a:rPr lang="en"/>
              <a:t> partitions.</a:t>
            </a:r>
            <a:endParaRPr/>
          </a:p>
          <a:p>
            <a:pPr marL="457200" lvl="0" indent="-317500" algn="l" rtl="0">
              <a:spcBef>
                <a:spcPts val="0"/>
              </a:spcBef>
              <a:spcAft>
                <a:spcPts val="0"/>
              </a:spcAft>
              <a:buSzPts val="1400"/>
              <a:buChar char="●"/>
            </a:pPr>
            <a:r>
              <a:rPr lang="en"/>
              <a:t>The  dispatch  step  can  be  parallelly  run  for  each  reference genome partition.</a:t>
            </a:r>
            <a:endParaRPr/>
          </a:p>
          <a:p>
            <a:pPr marL="457200" lvl="0" indent="-317500" algn="l" rtl="0">
              <a:spcBef>
                <a:spcPts val="0"/>
              </a:spcBef>
              <a:spcAft>
                <a:spcPts val="0"/>
              </a:spcAft>
              <a:buSzPts val="1400"/>
              <a:buChar char="●"/>
            </a:pPr>
            <a:r>
              <a:rPr lang="en"/>
              <a:t>Dispatch works on sensitive data and needs to run inside intel SGX.</a:t>
            </a:r>
            <a:endParaRPr/>
          </a:p>
          <a:p>
            <a:pPr marL="457200" lvl="0" indent="-317500" algn="l" rtl="0">
              <a:spcBef>
                <a:spcPts val="0"/>
              </a:spcBef>
              <a:spcAft>
                <a:spcPts val="0"/>
              </a:spcAft>
              <a:buSzPts val="1400"/>
              <a:buChar char="●"/>
            </a:pPr>
            <a:r>
              <a:rPr lang="en"/>
              <a:t>Query</a:t>
            </a:r>
            <a:r>
              <a:rPr lang="en" baseline="-25000"/>
              <a:t>n</a:t>
            </a:r>
            <a:r>
              <a:rPr lang="en"/>
              <a:t> contains subsequences that would possible present in Partition</a:t>
            </a:r>
            <a:r>
              <a:rPr lang="en" baseline="-25000"/>
              <a:t>n</a:t>
            </a:r>
            <a:endParaRPr baseline="-25000"/>
          </a:p>
          <a:p>
            <a:pPr marL="457200" lvl="0" indent="-317500" algn="l" rtl="0">
              <a:spcBef>
                <a:spcPts val="0"/>
              </a:spcBef>
              <a:spcAft>
                <a:spcPts val="0"/>
              </a:spcAft>
              <a:buSzPts val="1400"/>
              <a:buChar char="●"/>
            </a:pPr>
            <a:r>
              <a:rPr lang="en"/>
              <a:t>Outputs are written into a shared file system in an encrypted format.</a:t>
            </a:r>
            <a:endParaRPr/>
          </a:p>
        </p:txBody>
      </p:sp>
      <p:sp>
        <p:nvSpPr>
          <p:cNvPr id="191" name="Google Shape;191;p33"/>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Dispatch [ 7 - 9]</a:t>
            </a:r>
            <a:endParaRPr/>
          </a:p>
        </p:txBody>
      </p:sp>
      <p:pic>
        <p:nvPicPr>
          <p:cNvPr id="192" name="Google Shape;192;p33"/>
          <p:cNvPicPr preferRelativeResize="0"/>
          <p:nvPr/>
        </p:nvPicPr>
        <p:blipFill>
          <a:blip r:embed="rId3">
            <a:alphaModFix/>
          </a:blip>
          <a:stretch>
            <a:fillRect/>
          </a:stretch>
        </p:blipFill>
        <p:spPr>
          <a:xfrm>
            <a:off x="4759225" y="1347947"/>
            <a:ext cx="3806074" cy="280895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body" idx="1"/>
          </p:nvPr>
        </p:nvSpPr>
        <p:spPr>
          <a:xfrm>
            <a:off x="603275" y="1271750"/>
            <a:ext cx="3859500" cy="37965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Clr>
                <a:schemeClr val="dk1"/>
              </a:buClr>
              <a:buSzPts val="1100"/>
              <a:buFont typeface="Arial"/>
              <a:buNone/>
            </a:pPr>
            <a:r>
              <a:rPr lang="en" b="1"/>
              <a:t>Overhead from enclave initialization</a:t>
            </a:r>
            <a:endParaRPr b="1"/>
          </a:p>
          <a:p>
            <a:pPr marL="0" lvl="0" indent="0" algn="l" rtl="0">
              <a:spcBef>
                <a:spcPts val="0"/>
              </a:spcBef>
              <a:spcAft>
                <a:spcPts val="0"/>
              </a:spcAft>
              <a:buNone/>
            </a:pPr>
            <a:r>
              <a:rPr lang="en"/>
              <a:t>We measure the enclave initialization time by varying the HeapMaxSize (16M, 64M, 256M, 1024M, 4096M). </a:t>
            </a:r>
            <a:endParaRPr/>
          </a:p>
          <a:p>
            <a:pPr marL="0" lvl="0" indent="0" algn="l" rtl="0">
              <a:spcBef>
                <a:spcPts val="0"/>
              </a:spcBef>
              <a:spcAft>
                <a:spcPts val="0"/>
              </a:spcAft>
              <a:buNone/>
            </a:pPr>
            <a:r>
              <a:rPr lang="en"/>
              <a:t>Enclave initialization time is about 0.04 seconds per MB of the configured maximum heap size.</a:t>
            </a:r>
            <a:endParaRPr/>
          </a:p>
          <a:p>
            <a:pPr marL="0" lvl="0" indent="0" algn="l" rtl="0">
              <a:spcBef>
                <a:spcPts val="0"/>
              </a:spcBef>
              <a:spcAft>
                <a:spcPts val="0"/>
              </a:spcAft>
              <a:buNone/>
            </a:pPr>
            <a:r>
              <a:rPr lang="en" b="1"/>
              <a:t>Overhead  from  OCall/ECall</a:t>
            </a:r>
            <a:endParaRPr b="1"/>
          </a:p>
          <a:p>
            <a:pPr marL="0" lvl="0" indent="0" algn="l" rtl="0">
              <a:spcBef>
                <a:spcPts val="0"/>
              </a:spcBef>
              <a:spcAft>
                <a:spcPts val="0"/>
              </a:spcAft>
              <a:buNone/>
            </a:pPr>
            <a:r>
              <a:rPr lang="en"/>
              <a:t>The  overhead  of OCall  and  Ecall  are  5.27  and  4.65  seconds  per  million  calls respectively.  As  a  comparison,  making  the  same  calls  within the untrusted environment only costs 1.3 ms per million calls.</a:t>
            </a:r>
            <a:endParaRPr b="1"/>
          </a:p>
        </p:txBody>
      </p:sp>
      <p:sp>
        <p:nvSpPr>
          <p:cNvPr id="198" name="Google Shape;198;p34"/>
          <p:cNvSpPr txBox="1">
            <a:spLocks noGrp="1"/>
          </p:cNvSpPr>
          <p:nvPr>
            <p:ph type="title"/>
          </p:nvPr>
        </p:nvSpPr>
        <p:spPr>
          <a:xfrm>
            <a:off x="603275" y="6990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SGX overhead</a:t>
            </a:r>
            <a:endParaRPr/>
          </a:p>
        </p:txBody>
      </p:sp>
      <p:sp>
        <p:nvSpPr>
          <p:cNvPr id="199" name="Google Shape;199;p34"/>
          <p:cNvSpPr txBox="1"/>
          <p:nvPr/>
        </p:nvSpPr>
        <p:spPr>
          <a:xfrm>
            <a:off x="4760175" y="1279575"/>
            <a:ext cx="4064100" cy="2662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b="1">
                <a:solidFill>
                  <a:schemeClr val="dk1"/>
                </a:solidFill>
                <a:latin typeface="Proxima Nova"/>
                <a:ea typeface="Proxima Nova"/>
                <a:cs typeface="Proxima Nova"/>
                <a:sym typeface="Proxima Nova"/>
              </a:rPr>
              <a:t>Overhead  from  EPC  page  swapping</a:t>
            </a:r>
            <a:endParaRPr b="1">
              <a:solidFill>
                <a:schemeClr val="dk1"/>
              </a:solidFill>
              <a:latin typeface="Proxima Nova"/>
              <a:ea typeface="Proxima Nova"/>
              <a:cs typeface="Proxima Nova"/>
              <a:sym typeface="Proxima Nova"/>
            </a:endParaRPr>
          </a:p>
          <a:p>
            <a:pPr marL="0" lvl="0" indent="0" algn="l" rtl="0">
              <a:lnSpc>
                <a:spcPct val="150000"/>
              </a:lnSpc>
              <a:spcBef>
                <a:spcPts val="0"/>
              </a:spcBef>
              <a:spcAft>
                <a:spcPts val="0"/>
              </a:spcAft>
              <a:buNone/>
            </a:pPr>
            <a:r>
              <a:rPr lang="en">
                <a:solidFill>
                  <a:schemeClr val="dk1"/>
                </a:solidFill>
                <a:latin typeface="Proxima Nova"/>
                <a:ea typeface="Proxima Nova"/>
                <a:cs typeface="Proxima Nova"/>
                <a:sym typeface="Proxima Nova"/>
              </a:rPr>
              <a:t>An  enclave  can only  utilize  what  a  Processor  Reserved  Memory  (PRM)  can provide  at  the  current  stage,  which  is  128MB.  In  actual  use,the usable memory size for an SGX application is only around 90MB. </a:t>
            </a:r>
            <a:endParaRPr>
              <a:solidFill>
                <a:schemeClr val="dk1"/>
              </a:solidFill>
              <a:latin typeface="Proxima Nova"/>
              <a:ea typeface="Proxima Nova"/>
              <a:cs typeface="Proxima Nova"/>
              <a:sym typeface="Proxima Nova"/>
            </a:endParaRPr>
          </a:p>
          <a:p>
            <a:pPr marL="0" lvl="0" indent="0" algn="l" rtl="0">
              <a:lnSpc>
                <a:spcPct val="150000"/>
              </a:lnSpc>
              <a:spcBef>
                <a:spcPts val="0"/>
              </a:spcBef>
              <a:spcAft>
                <a:spcPts val="0"/>
              </a:spcAft>
              <a:buClr>
                <a:schemeClr val="dk1"/>
              </a:buClr>
              <a:buSzPts val="1100"/>
              <a:buFont typeface="Arial"/>
              <a:buNone/>
            </a:pPr>
            <a:r>
              <a:rPr lang="en">
                <a:solidFill>
                  <a:schemeClr val="dk1"/>
                </a:solidFill>
                <a:latin typeface="Proxima Nova"/>
                <a:ea typeface="Proxima Nova"/>
                <a:cs typeface="Proxima Nova"/>
                <a:sym typeface="Proxima Nova"/>
              </a:rPr>
              <a:t>When a larger data set may not fit into this space, an EPC page swap occurs.</a:t>
            </a:r>
            <a:endParaRPr>
              <a:solidFill>
                <a:schemeClr val="dk1"/>
              </a:solidFill>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5"/>
          <p:cNvSpPr txBox="1">
            <a:spLocks noGrp="1"/>
          </p:cNvSpPr>
          <p:nvPr>
            <p:ph type="title"/>
          </p:nvPr>
        </p:nvSpPr>
        <p:spPr>
          <a:xfrm>
            <a:off x="431200" y="847500"/>
            <a:ext cx="2567100" cy="3560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Experimental Results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6"/>
          <p:cNvSpPr txBox="1">
            <a:spLocks noGrp="1"/>
          </p:cNvSpPr>
          <p:nvPr>
            <p:ph type="body" idx="1"/>
          </p:nvPr>
        </p:nvSpPr>
        <p:spPr>
          <a:xfrm>
            <a:off x="603325" y="1430600"/>
            <a:ext cx="3868800" cy="37128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a:t>The 1000 Genomes Project (</a:t>
            </a:r>
            <a:r>
              <a:rPr lang="en" sz="1100" u="sng">
                <a:solidFill>
                  <a:schemeClr val="hlink"/>
                </a:solidFill>
                <a:latin typeface="Arial"/>
                <a:ea typeface="Arial"/>
                <a:cs typeface="Arial"/>
                <a:sym typeface="Arial"/>
                <a:hlinkClick r:id="rId3"/>
              </a:rPr>
              <a:t>1000 Genomes | A Deep Catalog of Human Genetic Variation (internationalgenome.org)</a:t>
            </a:r>
            <a:r>
              <a:rPr lang="en"/>
              <a:t>) is an international research effort to establish largest public catalogue of human variation and genotype data.</a:t>
            </a:r>
            <a:endParaRPr/>
          </a:p>
          <a:p>
            <a:pPr marL="0" lvl="0" indent="0" algn="l" rtl="0">
              <a:spcBef>
                <a:spcPts val="0"/>
              </a:spcBef>
              <a:spcAft>
                <a:spcPts val="0"/>
              </a:spcAft>
              <a:buNone/>
            </a:pPr>
            <a:r>
              <a:rPr lang="en"/>
              <a:t>The 1000 Genomes Project created a catalogue of common human genetic variation, using openly consented samples from people who declared themselves to be healthy. The reference data resources generated by the project remain heavily used by the biomedical science community.</a:t>
            </a:r>
            <a:endParaRPr/>
          </a:p>
          <a:p>
            <a:pPr marL="0" lvl="0" indent="0" algn="l" rtl="0">
              <a:spcBef>
                <a:spcPts val="0"/>
              </a:spcBef>
              <a:spcAft>
                <a:spcPts val="0"/>
              </a:spcAft>
              <a:buNone/>
            </a:pPr>
            <a:endParaRPr/>
          </a:p>
        </p:txBody>
      </p:sp>
      <p:sp>
        <p:nvSpPr>
          <p:cNvPr id="210" name="Google Shape;210;p36"/>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1000 Genomes Project</a:t>
            </a:r>
            <a:endParaRPr/>
          </a:p>
        </p:txBody>
      </p:sp>
      <p:pic>
        <p:nvPicPr>
          <p:cNvPr id="211" name="Google Shape;211;p36"/>
          <p:cNvPicPr preferRelativeResize="0"/>
          <p:nvPr/>
        </p:nvPicPr>
        <p:blipFill>
          <a:blip r:embed="rId4">
            <a:alphaModFix/>
          </a:blip>
          <a:stretch>
            <a:fillRect/>
          </a:stretch>
        </p:blipFill>
        <p:spPr>
          <a:xfrm>
            <a:off x="4471997" y="1465859"/>
            <a:ext cx="4346950" cy="3028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7"/>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Our experiments are conducted on a 10-nodes SGX-enabled cluster, with each node has an Intel(R) Xeon(R) CPU E3-1280 v5 @ 3.70GHz CPU and 64G RAM. The SGX enclaves are initialized with 8GB heap space with both Scone and Graphene.</a:t>
            </a:r>
            <a:endParaRPr/>
          </a:p>
        </p:txBody>
      </p:sp>
      <p:sp>
        <p:nvSpPr>
          <p:cNvPr id="217" name="Google Shape;217;p37"/>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Experimental setup &amp; data set</a:t>
            </a:r>
            <a:endParaRPr/>
          </a:p>
        </p:txBody>
      </p:sp>
      <p:graphicFrame>
        <p:nvGraphicFramePr>
          <p:cNvPr id="218" name="Google Shape;218;p37"/>
          <p:cNvGraphicFramePr/>
          <p:nvPr/>
        </p:nvGraphicFramePr>
        <p:xfrm>
          <a:off x="871225" y="2571750"/>
          <a:ext cx="3000000" cy="3000000"/>
        </p:xfrm>
        <a:graphic>
          <a:graphicData uri="http://schemas.openxmlformats.org/drawingml/2006/table">
            <a:tbl>
              <a:tblPr>
                <a:noFill/>
                <a:tableStyleId>{F726B86E-F01B-4EBB-B7F6-0246D297C89E}</a:tableStyleId>
              </a:tblPr>
              <a:tblGrid>
                <a:gridCol w="2019025">
                  <a:extLst>
                    <a:ext uri="{9D8B030D-6E8A-4147-A177-3AD203B41FA5}">
                      <a16:colId xmlns:a16="http://schemas.microsoft.com/office/drawing/2014/main" val="20000"/>
                    </a:ext>
                  </a:extLst>
                </a:gridCol>
                <a:gridCol w="1600475">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0">
                <a:tc>
                  <a:txBody>
                    <a:bodyPr/>
                    <a:lstStyle/>
                    <a:p>
                      <a:pPr marL="0" lvl="0" indent="0" algn="l" rtl="0">
                        <a:spcBef>
                          <a:spcPts val="0"/>
                        </a:spcBef>
                        <a:spcAft>
                          <a:spcPts val="0"/>
                        </a:spcAft>
                        <a:buNone/>
                      </a:pPr>
                      <a:r>
                        <a:rPr lang="en">
                          <a:latin typeface="Proxima Nova"/>
                          <a:ea typeface="Proxima Nova"/>
                          <a:cs typeface="Proxima Nova"/>
                          <a:sym typeface="Proxima Nova"/>
                        </a:rPr>
                        <a:t>Data Set</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Source</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 Reads</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bp/read</a:t>
                      </a:r>
                      <a:endParaRPr>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a:latin typeface="Proxima Nova"/>
                          <a:ea typeface="Proxima Nova"/>
                          <a:cs typeface="Proxima Nova"/>
                          <a:sym typeface="Proxima Nova"/>
                        </a:rPr>
                        <a:t>SRR062634.filt.fastq</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1000 Genomes</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309K</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100</a:t>
                      </a:r>
                      <a:endParaRPr>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en">
                          <a:latin typeface="Proxima Nova"/>
                          <a:ea typeface="Proxima Nova"/>
                          <a:cs typeface="Proxima Nova"/>
                          <a:sym typeface="Proxima Nova"/>
                        </a:rPr>
                        <a:t> SRR062634_1</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1000 Genomes</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24M</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Proxima Nova"/>
                          <a:ea typeface="Proxima Nova"/>
                          <a:cs typeface="Proxima Nova"/>
                          <a:sym typeface="Proxima Nova"/>
                        </a:rPr>
                        <a:t>100</a:t>
                      </a:r>
                      <a:endParaRPr>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en">
                          <a:latin typeface="Proxima Nova"/>
                          <a:ea typeface="Proxima Nova"/>
                          <a:cs typeface="Proxima Nova"/>
                          <a:sym typeface="Proxima Nova"/>
                        </a:rPr>
                        <a:t>SRR062634_2</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1000 Genomes</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latin typeface="Proxima Nova"/>
                          <a:ea typeface="Proxima Nova"/>
                          <a:cs typeface="Proxima Nova"/>
                          <a:sym typeface="Proxima Nova"/>
                        </a:rPr>
                        <a:t>24M</a:t>
                      </a:r>
                      <a:endParaRPr>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Proxima Nova"/>
                          <a:ea typeface="Proxima Nova"/>
                          <a:cs typeface="Proxima Nova"/>
                          <a:sym typeface="Proxima Nova"/>
                        </a:rPr>
                        <a:t>100</a:t>
                      </a:r>
                      <a:endParaRPr>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8"/>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24" name="Google Shape;224;p38"/>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Intel’s new hardware and large Enclave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9"/>
          <p:cNvSpPr txBox="1">
            <a:spLocks noGrp="1"/>
          </p:cNvSpPr>
          <p:nvPr>
            <p:ph type="body" idx="1"/>
          </p:nvPr>
        </p:nvSpPr>
        <p:spPr>
          <a:xfrm>
            <a:off x="603325" y="1430600"/>
            <a:ext cx="7774800" cy="91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runtime is measured by sequentially run the alignment for dispatched reads on one single node using SGX via Scone. When the number of partitions is greater than 60, it got flattened. </a:t>
            </a:r>
            <a:endParaRPr/>
          </a:p>
        </p:txBody>
      </p:sp>
      <p:sp>
        <p:nvSpPr>
          <p:cNvPr id="230" name="Google Shape;230;p39"/>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Optimal partitions for splitting the reference genome</a:t>
            </a:r>
            <a:endParaRPr/>
          </a:p>
        </p:txBody>
      </p:sp>
      <p:pic>
        <p:nvPicPr>
          <p:cNvPr id="231" name="Google Shape;231;p39"/>
          <p:cNvPicPr preferRelativeResize="0"/>
          <p:nvPr/>
        </p:nvPicPr>
        <p:blipFill>
          <a:blip r:embed="rId3">
            <a:alphaModFix/>
          </a:blip>
          <a:stretch>
            <a:fillRect/>
          </a:stretch>
        </p:blipFill>
        <p:spPr>
          <a:xfrm>
            <a:off x="4522700" y="2788000"/>
            <a:ext cx="3930699" cy="1741600"/>
          </a:xfrm>
          <a:prstGeom prst="rect">
            <a:avLst/>
          </a:prstGeom>
          <a:noFill/>
          <a:ln>
            <a:noFill/>
          </a:ln>
        </p:spPr>
      </p:pic>
      <p:sp>
        <p:nvSpPr>
          <p:cNvPr id="232" name="Google Shape;232;p39"/>
          <p:cNvSpPr txBox="1"/>
          <p:nvPr/>
        </p:nvSpPr>
        <p:spPr>
          <a:xfrm>
            <a:off x="603275" y="2229125"/>
            <a:ext cx="4014600" cy="2662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chemeClr val="dk1"/>
                </a:solidFill>
                <a:latin typeface="Proxima Nova"/>
                <a:ea typeface="Proxima Nova"/>
                <a:cs typeface="Proxima Nova"/>
                <a:sym typeface="Proxima Nova"/>
              </a:rPr>
              <a:t>Human reference genome data is about 3.2 GB, this translates to the reference partition size around or smaller than 50 MB. With the usable memory space around 90 MB for SGX, this optimal configuration suggests that the entire indexing table can fit into the SGX EPC to minimize the unnecessary EPC swapping, thus improving the overall performance.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body" idx="1"/>
          </p:nvPr>
        </p:nvSpPr>
        <p:spPr>
          <a:xfrm>
            <a:off x="603325" y="1430600"/>
            <a:ext cx="3968700" cy="3490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In the best case, we can run the single end alignment pipeline securely in </a:t>
            </a:r>
            <a:r>
              <a:rPr lang="en" b="1">
                <a:solidFill>
                  <a:schemeClr val="dk1"/>
                </a:solidFill>
              </a:rPr>
              <a:t>15.53</a:t>
            </a:r>
            <a:r>
              <a:rPr lang="en">
                <a:solidFill>
                  <a:schemeClr val="dk1"/>
                </a:solidFill>
              </a:rPr>
              <a:t> seconds (9.68s in parallel dispatching, 1.18s in parallel alignment over 80 nodes and 4.66s in merging) by partitioning the problem into 80 subtasks.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Even in the worst case that has only one SGX enabled node, we can expect to complete the alignment in 792.46 seconds running sequentially.</a:t>
            </a:r>
            <a:endParaRPr/>
          </a:p>
        </p:txBody>
      </p:sp>
      <p:sp>
        <p:nvSpPr>
          <p:cNvPr id="238" name="Google Shape;238;p40"/>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Secure vs. Non-Secure</a:t>
            </a:r>
            <a:endParaRPr/>
          </a:p>
        </p:txBody>
      </p:sp>
      <p:pic>
        <p:nvPicPr>
          <p:cNvPr id="239" name="Google Shape;239;p40" title="Chart"/>
          <p:cNvPicPr preferRelativeResize="0"/>
          <p:nvPr/>
        </p:nvPicPr>
        <p:blipFill>
          <a:blip r:embed="rId3">
            <a:alphaModFix/>
          </a:blip>
          <a:stretch>
            <a:fillRect/>
          </a:stretch>
        </p:blipFill>
        <p:spPr>
          <a:xfrm>
            <a:off x="4760050" y="775250"/>
            <a:ext cx="4066553" cy="3840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fontScale="85000"/>
          </a:bodyPr>
          <a:lstStyle/>
          <a:p>
            <a:pPr marL="0" lvl="0" indent="0" algn="l" rtl="0">
              <a:spcBef>
                <a:spcPts val="0"/>
              </a:spcBef>
              <a:spcAft>
                <a:spcPts val="0"/>
              </a:spcAft>
              <a:buNone/>
            </a:pPr>
            <a:r>
              <a:rPr lang="en"/>
              <a:t>Security and privacy issues have received increasing attention in big-data analytics performed on public or commercial clouds.  personal genomic data contain identifiable information concerning human individuals.</a:t>
            </a:r>
            <a:endParaRPr/>
          </a:p>
          <a:p>
            <a:pPr marL="0" lvl="0" indent="0" algn="l" rtl="0">
              <a:spcBef>
                <a:spcPts val="0"/>
              </a:spcBef>
              <a:spcAft>
                <a:spcPts val="0"/>
              </a:spcAft>
              <a:buNone/>
            </a:pPr>
            <a:endParaRPr/>
          </a:p>
          <a:p>
            <a:pPr marL="0" lvl="0" indent="0" algn="l" rtl="0">
              <a:spcBef>
                <a:spcPts val="0"/>
              </a:spcBef>
              <a:spcAft>
                <a:spcPts val="0"/>
              </a:spcAft>
              <a:buNone/>
            </a:pPr>
            <a:r>
              <a:rPr lang="en"/>
              <a:t>Homomorphic encryption (HE)  allows users to perform computation directly on encrypted data. HE introduces several magnitudes of computational overheads.</a:t>
            </a:r>
            <a:endParaRPr/>
          </a:p>
          <a:p>
            <a:pPr marL="0" lvl="0" indent="0" algn="l" rtl="0">
              <a:spcBef>
                <a:spcPts val="0"/>
              </a:spcBef>
              <a:spcAft>
                <a:spcPts val="0"/>
              </a:spcAft>
              <a:buNone/>
            </a:pPr>
            <a:endParaRPr/>
          </a:p>
          <a:p>
            <a:pPr marL="0" lvl="0" indent="0" algn="l" rtl="0">
              <a:spcBef>
                <a:spcPts val="0"/>
              </a:spcBef>
              <a:spcAft>
                <a:spcPts val="0"/>
              </a:spcAft>
              <a:buNone/>
            </a:pPr>
            <a:r>
              <a:rPr lang="en"/>
              <a:t>A promising alternative: New hardware supporting trusted execution environment (TEE), in which sensitive data are kept on secure storage and processed in an isolated environment, called the enclave.</a:t>
            </a:r>
            <a:endParaRPr/>
          </a:p>
          <a:p>
            <a:pPr marL="0" lvl="0" indent="0" algn="l" rtl="0">
              <a:spcBef>
                <a:spcPts val="0"/>
              </a:spcBef>
              <a:spcAft>
                <a:spcPts val="0"/>
              </a:spcAft>
              <a:buNone/>
            </a:pPr>
            <a:endParaRPr/>
          </a:p>
          <a:p>
            <a:pPr marL="0" lvl="0" indent="0" algn="l" rtl="0">
              <a:spcBef>
                <a:spcPts val="0"/>
              </a:spcBef>
              <a:spcAft>
                <a:spcPts val="0"/>
              </a:spcAft>
              <a:buNone/>
            </a:pPr>
            <a:r>
              <a:rPr lang="en"/>
              <a:t>We use Genomics applications (BWA) as an example and illustrate the idea that is general for any field with data data privacy components.</a:t>
            </a:r>
            <a:endParaRPr/>
          </a:p>
        </p:txBody>
      </p:sp>
      <p:sp>
        <p:nvSpPr>
          <p:cNvPr id="125" name="Google Shape;125;p23"/>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Privacy-Preserving Computing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1"/>
          <p:cNvSpPr txBox="1">
            <a:spLocks noGrp="1"/>
          </p:cNvSpPr>
          <p:nvPr>
            <p:ph type="title"/>
          </p:nvPr>
        </p:nvSpPr>
        <p:spPr>
          <a:xfrm>
            <a:off x="603275" y="775250"/>
            <a:ext cx="88710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Comparison of the HySec-Flow execution time of Scone &amp; Graphene</a:t>
            </a:r>
            <a:endParaRPr/>
          </a:p>
        </p:txBody>
      </p:sp>
      <p:pic>
        <p:nvPicPr>
          <p:cNvPr id="245" name="Google Shape;245;p41"/>
          <p:cNvPicPr preferRelativeResize="0"/>
          <p:nvPr/>
        </p:nvPicPr>
        <p:blipFill>
          <a:blip r:embed="rId3">
            <a:alphaModFix/>
          </a:blip>
          <a:stretch>
            <a:fillRect/>
          </a:stretch>
        </p:blipFill>
        <p:spPr>
          <a:xfrm>
            <a:off x="1280563" y="1271750"/>
            <a:ext cx="6582874" cy="37653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2"/>
          <p:cNvSpPr txBox="1">
            <a:spLocks noGrp="1"/>
          </p:cNvSpPr>
          <p:nvPr>
            <p:ph type="body" idx="1"/>
          </p:nvPr>
        </p:nvSpPr>
        <p:spPr>
          <a:xfrm>
            <a:off x="603325" y="1430600"/>
            <a:ext cx="2835300" cy="309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r>
              <a:rPr lang="en"/>
              <a:t>The best-case  of  HySec-Flow  execution  time  (15.52  seconds)  is  </a:t>
            </a:r>
            <a:r>
              <a:rPr lang="en" b="1"/>
              <a:t>6x</a:t>
            </a:r>
            <a:r>
              <a:rPr lang="en"/>
              <a:t> and  </a:t>
            </a:r>
            <a:r>
              <a:rPr lang="en" b="1"/>
              <a:t>212x</a:t>
            </a:r>
            <a:r>
              <a:rPr lang="en"/>
              <a:t>  speedup  compared  to  non-SGX  execution  (91 s)  and  Scone  execution  (3291 s)  respectively.</a:t>
            </a:r>
            <a:endParaRPr/>
          </a:p>
        </p:txBody>
      </p:sp>
      <p:sp>
        <p:nvSpPr>
          <p:cNvPr id="251" name="Google Shape;251;p42"/>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Speedup of HySec-Flow over Scone and Graphene</a:t>
            </a:r>
            <a:endParaRPr/>
          </a:p>
        </p:txBody>
      </p:sp>
      <p:pic>
        <p:nvPicPr>
          <p:cNvPr id="252" name="Google Shape;252;p42"/>
          <p:cNvPicPr preferRelativeResize="0"/>
          <p:nvPr/>
        </p:nvPicPr>
        <p:blipFill>
          <a:blip r:embed="rId3">
            <a:alphaModFix/>
          </a:blip>
          <a:stretch>
            <a:fillRect/>
          </a:stretch>
        </p:blipFill>
        <p:spPr>
          <a:xfrm>
            <a:off x="3691825" y="1760545"/>
            <a:ext cx="5158200" cy="2439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3"/>
          <p:cNvSpPr txBox="1">
            <a:spLocks noGrp="1"/>
          </p:cNvSpPr>
          <p:nvPr>
            <p:ph type="body" idx="1"/>
          </p:nvPr>
        </p:nvSpPr>
        <p:spPr>
          <a:xfrm>
            <a:off x="603325" y="1430600"/>
            <a:ext cx="7774800" cy="35433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a:t>An architecture for an end-to-end workflow of privacy-preserving genomic data analytics using Intel's SGX technology.</a:t>
            </a:r>
            <a:endParaRPr/>
          </a:p>
          <a:p>
            <a:pPr marL="457200" lvl="0" indent="-317500" algn="l" rtl="0">
              <a:spcBef>
                <a:spcPts val="0"/>
              </a:spcBef>
              <a:spcAft>
                <a:spcPts val="0"/>
              </a:spcAft>
              <a:buSzPts val="1400"/>
              <a:buChar char="●"/>
            </a:pPr>
            <a:r>
              <a:rPr lang="en"/>
              <a:t>Speedup of up to 212x (for 80 partitions) compared to the naive approach directly executing BWA within the Scone framework. </a:t>
            </a:r>
            <a:endParaRPr/>
          </a:p>
          <a:p>
            <a:pPr marL="457200" lvl="0" indent="-317500" algn="l" rtl="0">
              <a:spcBef>
                <a:spcPts val="0"/>
              </a:spcBef>
              <a:spcAft>
                <a:spcPts val="0"/>
              </a:spcAft>
              <a:buSzPts val="1400"/>
              <a:buChar char="●"/>
            </a:pPr>
            <a:r>
              <a:rPr lang="en"/>
              <a:t>The speedup is mainly achieved from the process level parallelism as well as significantly reduced search space by the bloom filter based dispatch step.</a:t>
            </a:r>
            <a:endParaRPr/>
          </a:p>
          <a:p>
            <a:pPr marL="457200" lvl="0" indent="-317500" algn="l" rtl="0">
              <a:spcBef>
                <a:spcPts val="0"/>
              </a:spcBef>
              <a:spcAft>
                <a:spcPts val="0"/>
              </a:spcAft>
              <a:buSzPts val="1400"/>
              <a:buChar char="●"/>
            </a:pPr>
            <a:r>
              <a:rPr lang="en"/>
              <a:t>HySec-Flow can be easily adapted to a category of many genomics applications where the algorithms are pleasantly data-parallel, e.g., for genome variation calling,  for  gene  expression  analysis  using  RNA-seq  data , and peptide identification in clinical proteomics.</a:t>
            </a:r>
            <a:endParaRPr/>
          </a:p>
        </p:txBody>
      </p:sp>
      <p:sp>
        <p:nvSpPr>
          <p:cNvPr id="258" name="Google Shape;258;p43"/>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HySec-Flow Conclusions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4"/>
          <p:cNvSpPr txBox="1">
            <a:spLocks noGrp="1"/>
          </p:cNvSpPr>
          <p:nvPr>
            <p:ph type="body" idx="1"/>
          </p:nvPr>
        </p:nvSpPr>
        <p:spPr>
          <a:xfrm>
            <a:off x="270425" y="1430600"/>
            <a:ext cx="8107800" cy="3099000"/>
          </a:xfrm>
          <a:prstGeom prst="rect">
            <a:avLst/>
          </a:prstGeom>
        </p:spPr>
        <p:txBody>
          <a:bodyPr spcFirstLastPara="1" wrap="square" lIns="91425" tIns="91425" rIns="91425" bIns="91425" anchor="t" anchorCtr="0">
            <a:normAutofit fontScale="85000"/>
          </a:bodyPr>
          <a:lstStyle/>
          <a:p>
            <a:pPr marL="457200" lvl="0" indent="-304165" algn="l" rtl="0">
              <a:spcBef>
                <a:spcPts val="0"/>
              </a:spcBef>
              <a:spcAft>
                <a:spcPts val="0"/>
              </a:spcAft>
              <a:buSzPct val="100000"/>
              <a:buChar char="●"/>
            </a:pPr>
            <a:r>
              <a:rPr lang="en"/>
              <a:t>HySec-Flow can be extended to handle multiple search tasks from different users by adding a new 'driver' component to securely accept jobs from users and assign containers on demand from a heterogeneous pool of containers.</a:t>
            </a:r>
            <a:endParaRPr/>
          </a:p>
          <a:p>
            <a:pPr marL="457200" lvl="0" indent="-304165" algn="l" rtl="0">
              <a:spcBef>
                <a:spcPts val="0"/>
              </a:spcBef>
              <a:spcAft>
                <a:spcPts val="0"/>
              </a:spcAft>
              <a:buClr>
                <a:schemeClr val="dk1"/>
              </a:buClr>
              <a:buSzPct val="100000"/>
              <a:buChar char="●"/>
            </a:pPr>
            <a:r>
              <a:rPr lang="en">
                <a:solidFill>
                  <a:schemeClr val="dk1"/>
                </a:solidFill>
              </a:rPr>
              <a:t>Further integrate into Harp and HPC libraries; note workflows and HPC kernel libraries address different computing challenges and can naturally be linked</a:t>
            </a:r>
            <a:endParaRPr>
              <a:solidFill>
                <a:schemeClr val="dk1"/>
              </a:solidFill>
            </a:endParaRPr>
          </a:p>
          <a:p>
            <a:pPr marL="457200" lvl="0" indent="-304165" algn="l" rtl="0">
              <a:spcBef>
                <a:spcPts val="0"/>
              </a:spcBef>
              <a:spcAft>
                <a:spcPts val="0"/>
              </a:spcAft>
              <a:buSzPct val="100000"/>
              <a:buChar char="●"/>
            </a:pPr>
            <a:r>
              <a:rPr lang="en"/>
              <a:t>Intel has major SGX improvements in latest “Ice Lake and “Sapphire Rapids” chips with much larger enclaves</a:t>
            </a:r>
            <a:endParaRPr/>
          </a:p>
          <a:p>
            <a:pPr marL="457200" lvl="0" indent="-304165" algn="l" rtl="0">
              <a:spcBef>
                <a:spcPts val="0"/>
              </a:spcBef>
              <a:spcAft>
                <a:spcPts val="0"/>
              </a:spcAft>
              <a:buSzPct val="100000"/>
              <a:buChar char="●"/>
            </a:pPr>
            <a:r>
              <a:rPr lang="en"/>
              <a:t>Integrate Harp and HySec-Flow into Intel OneAPI framework</a:t>
            </a:r>
            <a:endParaRPr/>
          </a:p>
          <a:p>
            <a:pPr marL="457200" lvl="0" indent="-304165" algn="l" rtl="0">
              <a:spcBef>
                <a:spcPts val="0"/>
              </a:spcBef>
              <a:spcAft>
                <a:spcPts val="0"/>
              </a:spcAft>
              <a:buSzPct val="100000"/>
              <a:buChar char="●"/>
            </a:pPr>
            <a:r>
              <a:rPr lang="en"/>
              <a:t>Other hybrid workflows (secure / non-secure) other than genome sequencing can be ported into the framework and scale to highest performance using a programmable API. </a:t>
            </a:r>
            <a:endParaRPr/>
          </a:p>
          <a:p>
            <a:pPr marL="457200" lvl="0" indent="-304165" algn="l" rtl="0">
              <a:spcBef>
                <a:spcPts val="0"/>
              </a:spcBef>
              <a:spcAft>
                <a:spcPts val="0"/>
              </a:spcAft>
              <a:buSzPct val="100000"/>
              <a:buChar char="●"/>
            </a:pPr>
            <a:r>
              <a:rPr lang="en">
                <a:solidFill>
                  <a:schemeClr val="dk1"/>
                </a:solidFill>
              </a:rPr>
              <a:t>HySec-Flow</a:t>
            </a:r>
            <a:r>
              <a:rPr lang="en"/>
              <a:t> can be extended to implement privacy-preserving algorithms for other data-intensive computing tasks in epidemiology, genome variation calling and gene expression analyses</a:t>
            </a:r>
            <a:endParaRPr/>
          </a:p>
        </p:txBody>
      </p:sp>
      <p:sp>
        <p:nvSpPr>
          <p:cNvPr id="264" name="Google Shape;264;p44"/>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Future HySec-Flow Work</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5"/>
          <p:cNvSpPr txBox="1">
            <a:spLocks noGrp="1"/>
          </p:cNvSpPr>
          <p:nvPr>
            <p:ph type="title"/>
          </p:nvPr>
        </p:nvSpPr>
        <p:spPr>
          <a:xfrm>
            <a:off x="431200" y="847500"/>
            <a:ext cx="2567100" cy="3560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Conclusions &amp;</a:t>
            </a:r>
            <a:endParaRPr/>
          </a:p>
          <a:p>
            <a:pPr marL="0" lvl="0" indent="0" algn="l" rtl="0">
              <a:spcBef>
                <a:spcPts val="0"/>
              </a:spcBef>
              <a:spcAft>
                <a:spcPts val="0"/>
              </a:spcAft>
              <a:buNone/>
            </a:pPr>
            <a:r>
              <a:rPr lang="en"/>
              <a:t>Future Work</a:t>
            </a:r>
            <a:endParaRPr/>
          </a:p>
        </p:txBody>
      </p:sp>
      <p:sp>
        <p:nvSpPr>
          <p:cNvPr id="271" name="Google Shape;271;p45"/>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6"/>
          <p:cNvSpPr txBox="1">
            <a:spLocks noGrp="1"/>
          </p:cNvSpPr>
          <p:nvPr>
            <p:ph type="title"/>
          </p:nvPr>
        </p:nvSpPr>
        <p:spPr>
          <a:xfrm>
            <a:off x="2729550" y="782500"/>
            <a:ext cx="3684900" cy="695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Acknowledgement</a:t>
            </a:r>
            <a:endParaRPr/>
          </a:p>
        </p:txBody>
      </p:sp>
      <p:sp>
        <p:nvSpPr>
          <p:cNvPr id="277" name="Google Shape;277;p46"/>
          <p:cNvSpPr txBox="1">
            <a:spLocks noGrp="1"/>
          </p:cNvSpPr>
          <p:nvPr>
            <p:ph type="sldNum" idx="12"/>
          </p:nvPr>
        </p:nvSpPr>
        <p:spPr>
          <a:xfrm>
            <a:off x="8294584" y="4593776"/>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25</a:t>
            </a:fld>
            <a:endParaRPr/>
          </a:p>
        </p:txBody>
      </p:sp>
      <p:sp>
        <p:nvSpPr>
          <p:cNvPr id="278" name="Google Shape;278;p46"/>
          <p:cNvSpPr txBox="1"/>
          <p:nvPr/>
        </p:nvSpPr>
        <p:spPr>
          <a:xfrm>
            <a:off x="590400" y="1441200"/>
            <a:ext cx="79632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roxima Nova"/>
                <a:ea typeface="Proxima Nova"/>
                <a:cs typeface="Proxima Nova"/>
                <a:sym typeface="Proxima Nova"/>
              </a:rPr>
              <a:t>This work is partially supported by NSF grant No.1838083 on BIGDATA: IA: Enabling Large-Scale, Privacy-Preserving Genomic Computing with a Hardware-Assisted Secure Big-Data Analytics Framework, NSF grant CCF-1918626 Expeditions: Collaborative Research: Global Pervasive Computational Epidemiology,  NSF grant No. 1835631 CINES: A Scalable Cyberinfrastructure for Sustained Innovation in Network Engineering and Science, and NIH R01HG010798: Secure and Privacy-preserving Genome-wide and Phenome-wide Association Studies via Intel Software Guard Extensions (SGX). We appreciate technical support from Intel Inc. and would like to thank Robert Henderson and the system team for their assistance with our experiments on the SGX cluster.</a:t>
            </a:r>
            <a:endParaRPr>
              <a:solidFill>
                <a:schemeClr val="lt1"/>
              </a:solidFill>
              <a:latin typeface="Proxima Nova"/>
              <a:ea typeface="Proxima Nova"/>
              <a:cs typeface="Proxima Nova"/>
              <a:sym typeface="Proxima Nova"/>
            </a:endParaRPr>
          </a:p>
        </p:txBody>
      </p:sp>
      <p:pic>
        <p:nvPicPr>
          <p:cNvPr id="279" name="Google Shape;279;p46"/>
          <p:cNvPicPr preferRelativeResize="0"/>
          <p:nvPr/>
        </p:nvPicPr>
        <p:blipFill>
          <a:blip r:embed="rId3">
            <a:alphaModFix/>
          </a:blip>
          <a:stretch>
            <a:fillRect/>
          </a:stretch>
        </p:blipFill>
        <p:spPr>
          <a:xfrm>
            <a:off x="2729547" y="3448752"/>
            <a:ext cx="1139073" cy="1145026"/>
          </a:xfrm>
          <a:prstGeom prst="rect">
            <a:avLst/>
          </a:prstGeom>
          <a:noFill/>
          <a:ln>
            <a:noFill/>
          </a:ln>
        </p:spPr>
      </p:pic>
      <p:pic>
        <p:nvPicPr>
          <p:cNvPr id="280" name="Google Shape;280;p46"/>
          <p:cNvPicPr preferRelativeResize="0"/>
          <p:nvPr/>
        </p:nvPicPr>
        <p:blipFill>
          <a:blip r:embed="rId4">
            <a:alphaModFix/>
          </a:blip>
          <a:stretch>
            <a:fillRect/>
          </a:stretch>
        </p:blipFill>
        <p:spPr>
          <a:xfrm>
            <a:off x="4571999" y="3562625"/>
            <a:ext cx="1392250" cy="9172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body" idx="1"/>
          </p:nvPr>
        </p:nvSpPr>
        <p:spPr>
          <a:xfrm>
            <a:off x="603325" y="1278200"/>
            <a:ext cx="4597500" cy="366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 SGX is a set of x86 instruction extensions that offer hardware-based memory encryption and isolation for application code and data.</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CPU instructions used by applications to protect critical secrets from unauthorized access:</a:t>
            </a:r>
            <a:endParaRPr/>
          </a:p>
          <a:p>
            <a:pPr marL="457200" lvl="0" indent="-317500" algn="l" rtl="0">
              <a:spcBef>
                <a:spcPts val="0"/>
              </a:spcBef>
              <a:spcAft>
                <a:spcPts val="0"/>
              </a:spcAft>
              <a:buSzPts val="1400"/>
              <a:buChar char="●"/>
            </a:pPr>
            <a:r>
              <a:rPr lang="en"/>
              <a:t>Against software attacks originated at any privilege level</a:t>
            </a:r>
            <a:endParaRPr/>
          </a:p>
          <a:p>
            <a:pPr marL="457200" lvl="0" indent="-317500" algn="l" rtl="0">
              <a:spcBef>
                <a:spcPts val="0"/>
              </a:spcBef>
              <a:spcAft>
                <a:spcPts val="0"/>
              </a:spcAft>
              <a:buSzPts val="1400"/>
              <a:buChar char="●"/>
            </a:pPr>
            <a:r>
              <a:rPr lang="en"/>
              <a:t>Against many hardware based attacks</a:t>
            </a:r>
            <a:endParaRPr/>
          </a:p>
          <a:p>
            <a:pPr marL="0" lvl="0" indent="0" algn="l" rtl="0">
              <a:spcBef>
                <a:spcPts val="0"/>
              </a:spcBef>
              <a:spcAft>
                <a:spcPts val="0"/>
              </a:spcAft>
              <a:buNone/>
            </a:pPr>
            <a:r>
              <a:rPr lang="en"/>
              <a:t>Applications are modified split into trusted and untrusted parts</a:t>
            </a:r>
            <a:endParaRPr/>
          </a:p>
        </p:txBody>
      </p:sp>
      <p:sp>
        <p:nvSpPr>
          <p:cNvPr id="131" name="Google Shape;131;p24"/>
          <p:cNvSpPr txBox="1">
            <a:spLocks noGrp="1"/>
          </p:cNvSpPr>
          <p:nvPr>
            <p:ph type="title"/>
          </p:nvPr>
        </p:nvSpPr>
        <p:spPr>
          <a:xfrm>
            <a:off x="603275" y="6228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Intel® Software Guard Extensions (Intel® SGX)</a:t>
            </a:r>
            <a:endParaRPr/>
          </a:p>
        </p:txBody>
      </p:sp>
      <p:pic>
        <p:nvPicPr>
          <p:cNvPr id="132" name="Google Shape;132;p24"/>
          <p:cNvPicPr preferRelativeResize="0"/>
          <p:nvPr/>
        </p:nvPicPr>
        <p:blipFill>
          <a:blip r:embed="rId3">
            <a:alphaModFix/>
          </a:blip>
          <a:stretch>
            <a:fillRect/>
          </a:stretch>
        </p:blipFill>
        <p:spPr>
          <a:xfrm>
            <a:off x="5369850" y="1517475"/>
            <a:ext cx="3008228" cy="3490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5"/>
          <p:cNvSpPr txBox="1">
            <a:spLocks noGrp="1"/>
          </p:cNvSpPr>
          <p:nvPr>
            <p:ph type="title"/>
          </p:nvPr>
        </p:nvSpPr>
        <p:spPr>
          <a:xfrm>
            <a:off x="431200" y="847500"/>
            <a:ext cx="2567100" cy="3560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HySec-Flow Framework Overview</a:t>
            </a:r>
            <a:endParaRPr/>
          </a:p>
        </p:txBody>
      </p:sp>
      <p:pic>
        <p:nvPicPr>
          <p:cNvPr id="138" name="Google Shape;138;p25"/>
          <p:cNvPicPr preferRelativeResize="0"/>
          <p:nvPr/>
        </p:nvPicPr>
        <p:blipFill>
          <a:blip r:embed="rId3">
            <a:alphaModFix/>
          </a:blip>
          <a:stretch>
            <a:fillRect/>
          </a:stretch>
        </p:blipFill>
        <p:spPr>
          <a:xfrm>
            <a:off x="3478741" y="790537"/>
            <a:ext cx="5665258" cy="3674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6"/>
          <p:cNvPicPr preferRelativeResize="0"/>
          <p:nvPr/>
        </p:nvPicPr>
        <p:blipFill>
          <a:blip r:embed="rId3">
            <a:alphaModFix/>
          </a:blip>
          <a:stretch>
            <a:fillRect/>
          </a:stretch>
        </p:blipFill>
        <p:spPr>
          <a:xfrm>
            <a:off x="4810525" y="775250"/>
            <a:ext cx="4333475" cy="4127410"/>
          </a:xfrm>
          <a:prstGeom prst="rect">
            <a:avLst/>
          </a:prstGeom>
          <a:noFill/>
          <a:ln>
            <a:noFill/>
          </a:ln>
        </p:spPr>
      </p:pic>
      <p:sp>
        <p:nvSpPr>
          <p:cNvPr id="144" name="Google Shape;144;p26"/>
          <p:cNvSpPr txBox="1">
            <a:spLocks noGrp="1"/>
          </p:cNvSpPr>
          <p:nvPr>
            <p:ph type="body" idx="1"/>
          </p:nvPr>
        </p:nvSpPr>
        <p:spPr>
          <a:xfrm>
            <a:off x="603325" y="1411550"/>
            <a:ext cx="4207200" cy="32490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852"/>
              <a:buNone/>
            </a:pPr>
            <a:r>
              <a:rPr lang="en" sz="1185" b="1"/>
              <a:t>Distribute</a:t>
            </a:r>
            <a:endParaRPr sz="1185" b="1"/>
          </a:p>
          <a:p>
            <a:pPr marL="0" lvl="0" indent="0" algn="l" rtl="0">
              <a:lnSpc>
                <a:spcPct val="130000"/>
              </a:lnSpc>
              <a:spcBef>
                <a:spcPts val="0"/>
              </a:spcBef>
              <a:spcAft>
                <a:spcPts val="0"/>
              </a:spcAft>
              <a:buSzPts val="852"/>
              <a:buNone/>
            </a:pPr>
            <a:r>
              <a:rPr lang="en" sz="1185"/>
              <a:t>the set of target sequences is partitioned into several subsets</a:t>
            </a:r>
            <a:endParaRPr sz="1185"/>
          </a:p>
          <a:p>
            <a:pPr marL="0" lvl="0" indent="0" algn="l" rtl="0">
              <a:lnSpc>
                <a:spcPct val="130000"/>
              </a:lnSpc>
              <a:spcBef>
                <a:spcPts val="0"/>
              </a:spcBef>
              <a:spcAft>
                <a:spcPts val="0"/>
              </a:spcAft>
              <a:buSzPts val="852"/>
              <a:buNone/>
            </a:pPr>
            <a:r>
              <a:rPr lang="en" sz="1185" b="1"/>
              <a:t>Index</a:t>
            </a:r>
            <a:endParaRPr sz="1185" b="1"/>
          </a:p>
          <a:p>
            <a:pPr marL="0" lvl="0" indent="0" algn="l" rtl="0">
              <a:lnSpc>
                <a:spcPct val="130000"/>
              </a:lnSpc>
              <a:spcBef>
                <a:spcPts val="0"/>
              </a:spcBef>
              <a:spcAft>
                <a:spcPts val="0"/>
              </a:spcAft>
              <a:buSzPts val="852"/>
              <a:buNone/>
            </a:pPr>
            <a:r>
              <a:rPr lang="en" sz="1185"/>
              <a:t>The partitions generated are indexed using a popular read alignment tool like BWA. This operation can be performed parallelly on each partition utilizing the available computing resources of the cluster.</a:t>
            </a:r>
            <a:endParaRPr sz="1185"/>
          </a:p>
          <a:p>
            <a:pPr marL="0" lvl="0" indent="0" algn="l" rtl="0">
              <a:lnSpc>
                <a:spcPct val="130000"/>
              </a:lnSpc>
              <a:spcBef>
                <a:spcPts val="0"/>
              </a:spcBef>
              <a:spcAft>
                <a:spcPts val="0"/>
              </a:spcAft>
              <a:buSzPts val="852"/>
              <a:buNone/>
            </a:pPr>
            <a:r>
              <a:rPr lang="en" sz="1185" b="1"/>
              <a:t>Dispatch</a:t>
            </a:r>
            <a:endParaRPr sz="1185" b="1"/>
          </a:p>
          <a:p>
            <a:pPr marL="0" lvl="0" indent="0" algn="l" rtl="0">
              <a:lnSpc>
                <a:spcPct val="130000"/>
              </a:lnSpc>
              <a:spcBef>
                <a:spcPts val="0"/>
              </a:spcBef>
              <a:spcAft>
                <a:spcPts val="0"/>
              </a:spcAft>
              <a:buSzPts val="852"/>
              <a:buNone/>
            </a:pPr>
            <a:r>
              <a:rPr lang="en" sz="1185"/>
              <a:t>The dispatch stage is performed to reduce the search space of an input DNA sequence within each partition. This can be performed by utilizing many application-dependent techniques.</a:t>
            </a:r>
            <a:endParaRPr sz="1185"/>
          </a:p>
          <a:p>
            <a:pPr marL="0" lvl="0" indent="0" algn="l" rtl="0">
              <a:lnSpc>
                <a:spcPct val="130000"/>
              </a:lnSpc>
              <a:spcBef>
                <a:spcPts val="0"/>
              </a:spcBef>
              <a:spcAft>
                <a:spcPts val="0"/>
              </a:spcAft>
              <a:buSzPts val="852"/>
              <a:buNone/>
            </a:pPr>
            <a:r>
              <a:rPr lang="en" sz="1185" b="1"/>
              <a:t>Align &amp; Merge</a:t>
            </a:r>
            <a:endParaRPr sz="1185" b="1"/>
          </a:p>
          <a:p>
            <a:pPr marL="0" lvl="0" indent="0" algn="l" rtl="0">
              <a:lnSpc>
                <a:spcPct val="130000"/>
              </a:lnSpc>
              <a:spcBef>
                <a:spcPts val="0"/>
              </a:spcBef>
              <a:spcAft>
                <a:spcPts val="0"/>
              </a:spcAft>
              <a:buSzPts val="852"/>
              <a:buNone/>
            </a:pPr>
            <a:r>
              <a:rPr lang="en" sz="1185"/>
              <a:t>aligns the reads against the target sequence</a:t>
            </a:r>
            <a:endParaRPr sz="1185"/>
          </a:p>
        </p:txBody>
      </p:sp>
      <p:sp>
        <p:nvSpPr>
          <p:cNvPr id="145" name="Google Shape;145;p26"/>
          <p:cNvSpPr txBox="1">
            <a:spLocks noGrp="1"/>
          </p:cNvSpPr>
          <p:nvPr>
            <p:ph type="title"/>
          </p:nvPr>
        </p:nvSpPr>
        <p:spPr>
          <a:xfrm>
            <a:off x="603325" y="457050"/>
            <a:ext cx="7774800" cy="105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conventional </a:t>
            </a:r>
            <a:endParaRPr/>
          </a:p>
          <a:p>
            <a:pPr marL="0" lvl="0" indent="0" algn="l" rtl="0">
              <a:spcBef>
                <a:spcPts val="0"/>
              </a:spcBef>
              <a:spcAft>
                <a:spcPts val="0"/>
              </a:spcAft>
              <a:buNone/>
            </a:pPr>
            <a:r>
              <a:rPr lang="en"/>
              <a:t>(Untrusted) workflow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92550" y="731175"/>
            <a:ext cx="89589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Workflow of Privacy-Preserving Computing Framework</a:t>
            </a:r>
            <a:endParaRPr/>
          </a:p>
        </p:txBody>
      </p:sp>
      <p:pic>
        <p:nvPicPr>
          <p:cNvPr id="151" name="Google Shape;151;p27"/>
          <p:cNvPicPr preferRelativeResize="0"/>
          <p:nvPr/>
        </p:nvPicPr>
        <p:blipFill>
          <a:blip r:embed="rId3">
            <a:alphaModFix/>
          </a:blip>
          <a:stretch>
            <a:fillRect/>
          </a:stretch>
        </p:blipFill>
        <p:spPr>
          <a:xfrm>
            <a:off x="501250" y="1588749"/>
            <a:ext cx="8141500" cy="3048125"/>
          </a:xfrm>
          <a:prstGeom prst="rect">
            <a:avLst/>
          </a:prstGeom>
          <a:noFill/>
          <a:ln>
            <a:noFill/>
          </a:ln>
        </p:spPr>
      </p:pic>
      <p:sp>
        <p:nvSpPr>
          <p:cNvPr id="152" name="Google Shape;152;p27"/>
          <p:cNvSpPr txBox="1"/>
          <p:nvPr/>
        </p:nvSpPr>
        <p:spPr>
          <a:xfrm>
            <a:off x="5031900" y="1440575"/>
            <a:ext cx="5843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980000"/>
                </a:solidFill>
              </a:rPr>
              <a:t>Note such hybrid workflow is common across</a:t>
            </a:r>
            <a:endParaRPr>
              <a:solidFill>
                <a:srgbClr val="980000"/>
              </a:solidFill>
            </a:endParaRPr>
          </a:p>
          <a:p>
            <a:pPr marL="0" lvl="0" indent="0" algn="l" rtl="0">
              <a:spcBef>
                <a:spcPts val="0"/>
              </a:spcBef>
              <a:spcAft>
                <a:spcPts val="0"/>
              </a:spcAft>
              <a:buNone/>
            </a:pPr>
            <a:r>
              <a:rPr lang="en">
                <a:solidFill>
                  <a:srgbClr val="980000"/>
                </a:solidFill>
              </a:rPr>
              <a:t>all application with data privacy issues!</a:t>
            </a:r>
            <a:endParaRPr>
              <a:solidFill>
                <a:srgbClr val="98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8"/>
          <p:cNvSpPr txBox="1">
            <a:spLocks noGrp="1"/>
          </p:cNvSpPr>
          <p:nvPr>
            <p:ph type="body" idx="1"/>
          </p:nvPr>
        </p:nvSpPr>
        <p:spPr>
          <a:xfrm>
            <a:off x="603325" y="1430600"/>
            <a:ext cx="7774800" cy="3099000"/>
          </a:xfrm>
          <a:prstGeom prst="rect">
            <a:avLst/>
          </a:prstGeom>
        </p:spPr>
        <p:txBody>
          <a:bodyPr spcFirstLastPara="1" wrap="square" lIns="91425" tIns="91425" rIns="91425" bIns="91425" anchor="t" anchorCtr="0">
            <a:normAutofit/>
          </a:bodyPr>
          <a:lstStyle/>
          <a:p>
            <a:pPr marL="457200" lvl="0" indent="-317500" algn="l" rtl="0">
              <a:lnSpc>
                <a:spcPct val="150000"/>
              </a:lnSpc>
              <a:spcBef>
                <a:spcPts val="0"/>
              </a:spcBef>
              <a:spcAft>
                <a:spcPts val="0"/>
              </a:spcAft>
              <a:buSzPts val="1400"/>
              <a:buChar char="●"/>
            </a:pPr>
            <a:r>
              <a:rPr lang="en"/>
              <a:t>Split the reference genome sequence into multiple </a:t>
            </a:r>
            <a:r>
              <a:rPr lang="en" b="1" i="1"/>
              <a:t>p</a:t>
            </a:r>
            <a:r>
              <a:rPr lang="en"/>
              <a:t> number  of partitions such that each partition can be individually indexed and searched on different nodes of the cluster. </a:t>
            </a:r>
            <a:endParaRPr/>
          </a:p>
          <a:p>
            <a:pPr marL="457200" lvl="0" indent="-317500" algn="l" rtl="0">
              <a:lnSpc>
                <a:spcPct val="150000"/>
              </a:lnSpc>
              <a:spcBef>
                <a:spcPts val="0"/>
              </a:spcBef>
              <a:spcAft>
                <a:spcPts val="0"/>
              </a:spcAft>
              <a:buSzPts val="1400"/>
              <a:buChar char="●"/>
            </a:pPr>
            <a:r>
              <a:rPr lang="en"/>
              <a:t>The partitions generated are indexed using a popular read alignment tool like BWA. This operation can be performed parallelly on each partition utilizing the available computing resources of the cluster. </a:t>
            </a:r>
            <a:endParaRPr/>
          </a:p>
          <a:p>
            <a:pPr marL="457200" lvl="0" indent="-317500" algn="l" rtl="0">
              <a:lnSpc>
                <a:spcPct val="150000"/>
              </a:lnSpc>
              <a:spcBef>
                <a:spcPts val="0"/>
              </a:spcBef>
              <a:spcAft>
                <a:spcPts val="0"/>
              </a:spcAft>
              <a:buSzPts val="1400"/>
              <a:buChar char="●"/>
            </a:pPr>
            <a:r>
              <a:rPr lang="en">
                <a:solidFill>
                  <a:schemeClr val="dk1"/>
                </a:solidFill>
              </a:rPr>
              <a:t>Compute a bloom filter for each partition by inserting sub-sequences of length 'b' of the reference genome partition with overlaps of length 'l'. </a:t>
            </a:r>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These tasks works only on non-sensitive data which are publicly available.</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All the tasks are executed one time for the same reference genome, same p, b and l. </a:t>
            </a:r>
            <a:endParaRPr>
              <a:solidFill>
                <a:schemeClr val="dk1"/>
              </a:solidFill>
            </a:endParaRPr>
          </a:p>
        </p:txBody>
      </p:sp>
      <p:sp>
        <p:nvSpPr>
          <p:cNvPr id="158" name="Google Shape;158;p28"/>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Partition, Indexing and Bloom Filter Building[1 - 6]</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body" idx="1"/>
          </p:nvPr>
        </p:nvSpPr>
        <p:spPr>
          <a:xfrm>
            <a:off x="603325" y="1430600"/>
            <a:ext cx="4861800" cy="3400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a:t>Alignment is performed using BWA for each partition.</a:t>
            </a:r>
            <a:endParaRPr sz="1300"/>
          </a:p>
          <a:p>
            <a:pPr marL="457200" lvl="0" indent="-311150" algn="l" rtl="0">
              <a:spcBef>
                <a:spcPts val="0"/>
              </a:spcBef>
              <a:spcAft>
                <a:spcPts val="0"/>
              </a:spcAft>
              <a:buSzPts val="1300"/>
              <a:buChar char="●"/>
            </a:pPr>
            <a:r>
              <a:rPr lang="en" sz="1300"/>
              <a:t>This task has to run on Scone or Graphene to avoid complex code changes to support intel SGX.</a:t>
            </a:r>
            <a:endParaRPr sz="1300"/>
          </a:p>
          <a:p>
            <a:pPr marL="457200" lvl="0" indent="-311150" algn="l" rtl="0">
              <a:spcBef>
                <a:spcPts val="0"/>
              </a:spcBef>
              <a:spcAft>
                <a:spcPts val="0"/>
              </a:spcAft>
              <a:buSzPts val="1300"/>
              <a:buChar char="●"/>
            </a:pPr>
            <a:r>
              <a:rPr lang="en" sz="1300"/>
              <a:t>This step could run sequentially on a single node or distribute over multiple nodes due to the pleasingly parallel nature of the task.</a:t>
            </a:r>
            <a:endParaRPr sz="1300"/>
          </a:p>
          <a:p>
            <a:pPr marL="457200" lvl="0" indent="-311150" algn="l" rtl="0">
              <a:spcBef>
                <a:spcPts val="0"/>
              </a:spcBef>
              <a:spcAft>
                <a:spcPts val="0"/>
              </a:spcAft>
              <a:buSzPts val="1300"/>
              <a:buChar char="●"/>
            </a:pPr>
            <a:r>
              <a:rPr lang="en" sz="1300" b="1" i="1"/>
              <a:t>p </a:t>
            </a:r>
            <a:r>
              <a:rPr lang="en" sz="1300"/>
              <a:t>outputs from the alignment tasks are merged within a secure environment to produce the final output expected by the user.</a:t>
            </a:r>
            <a:endParaRPr sz="1300"/>
          </a:p>
          <a:p>
            <a:pPr marL="457200" lvl="0" indent="-311150" algn="l" rtl="0">
              <a:spcBef>
                <a:spcPts val="0"/>
              </a:spcBef>
              <a:spcAft>
                <a:spcPts val="0"/>
              </a:spcAft>
              <a:buSzPts val="1300"/>
              <a:buChar char="●"/>
            </a:pPr>
            <a:r>
              <a:rPr lang="en" sz="1300"/>
              <a:t>The output will be sealed using the user's shared key before dispatch it to the user.</a:t>
            </a:r>
            <a:endParaRPr sz="1300"/>
          </a:p>
        </p:txBody>
      </p:sp>
      <p:sp>
        <p:nvSpPr>
          <p:cNvPr id="164" name="Google Shape;164;p29"/>
          <p:cNvSpPr txBox="1">
            <a:spLocks noGrp="1"/>
          </p:cNvSpPr>
          <p:nvPr>
            <p:ph type="title"/>
          </p:nvPr>
        </p:nvSpPr>
        <p:spPr>
          <a:xfrm>
            <a:off x="603275" y="775250"/>
            <a:ext cx="77748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Alignment &amp; Merge [10 - 14]</a:t>
            </a:r>
            <a:endParaRPr/>
          </a:p>
        </p:txBody>
      </p:sp>
      <p:pic>
        <p:nvPicPr>
          <p:cNvPr id="165" name="Google Shape;165;p29"/>
          <p:cNvPicPr preferRelativeResize="0"/>
          <p:nvPr/>
        </p:nvPicPr>
        <p:blipFill>
          <a:blip r:embed="rId3">
            <a:alphaModFix/>
          </a:blip>
          <a:stretch>
            <a:fillRect/>
          </a:stretch>
        </p:blipFill>
        <p:spPr>
          <a:xfrm>
            <a:off x="5465100" y="974788"/>
            <a:ext cx="3504474" cy="2009812"/>
          </a:xfrm>
          <a:prstGeom prst="rect">
            <a:avLst/>
          </a:prstGeom>
          <a:noFill/>
          <a:ln>
            <a:noFill/>
          </a:ln>
        </p:spPr>
      </p:pic>
      <p:pic>
        <p:nvPicPr>
          <p:cNvPr id="166" name="Google Shape;166;p29"/>
          <p:cNvPicPr preferRelativeResize="0"/>
          <p:nvPr/>
        </p:nvPicPr>
        <p:blipFill>
          <a:blip r:embed="rId4">
            <a:alphaModFix/>
          </a:blip>
          <a:stretch>
            <a:fillRect/>
          </a:stretch>
        </p:blipFill>
        <p:spPr>
          <a:xfrm>
            <a:off x="5685375" y="3136050"/>
            <a:ext cx="3284201" cy="1327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txBox="1">
            <a:spLocks noGrp="1"/>
          </p:cNvSpPr>
          <p:nvPr>
            <p:ph type="title"/>
          </p:nvPr>
        </p:nvSpPr>
        <p:spPr>
          <a:xfrm>
            <a:off x="431200" y="847500"/>
            <a:ext cx="2567100" cy="3560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Security</a:t>
            </a:r>
            <a:endParaRPr/>
          </a:p>
          <a:p>
            <a:pPr marL="0" lvl="0" indent="0" algn="l" rtl="0">
              <a:spcBef>
                <a:spcPts val="0"/>
              </a:spcBef>
              <a:spcAft>
                <a:spcPts val="0"/>
              </a:spcAft>
              <a:buNone/>
            </a:pPr>
            <a:r>
              <a:rPr lang="en"/>
              <a:t>Analysis</a:t>
            </a:r>
            <a:endParaRPr/>
          </a:p>
        </p:txBody>
      </p:sp>
      <p:sp>
        <p:nvSpPr>
          <p:cNvPr id="172" name="Google Shape;172;p30"/>
          <p:cNvSpPr txBox="1"/>
          <p:nvPr/>
        </p:nvSpPr>
        <p:spPr>
          <a:xfrm>
            <a:off x="4005750" y="1089775"/>
            <a:ext cx="4450500" cy="3214800"/>
          </a:xfrm>
          <a:prstGeom prst="rect">
            <a:avLst/>
          </a:prstGeom>
          <a:noFill/>
          <a:ln>
            <a:noFill/>
          </a:ln>
        </p:spPr>
        <p:txBody>
          <a:bodyPr spcFirstLastPara="1" wrap="square" lIns="91425" tIns="91425" rIns="91425" bIns="91425" anchor="t" anchorCtr="0">
            <a:noAutofit/>
          </a:bodyPr>
          <a:lstStyle/>
          <a:p>
            <a:pPr marL="457200" lvl="0" indent="-303847" algn="l" rtl="0">
              <a:lnSpc>
                <a:spcPct val="130000"/>
              </a:lnSpc>
              <a:spcBef>
                <a:spcPts val="0"/>
              </a:spcBef>
              <a:spcAft>
                <a:spcPts val="0"/>
              </a:spcAft>
              <a:buSzPts val="1185"/>
              <a:buFont typeface="Proxima Nova"/>
              <a:buChar char="●"/>
            </a:pPr>
            <a:r>
              <a:rPr lang="en" sz="1185">
                <a:latin typeface="Proxima Nova"/>
                <a:ea typeface="Proxima Nova"/>
                <a:cs typeface="Proxima Nova"/>
                <a:sym typeface="Proxima Nova"/>
              </a:rPr>
              <a:t>SGX Enclave can protect the code/data integrity even when the  executable  is  loaded  into  a  library  OS.</a:t>
            </a:r>
            <a:endParaRPr sz="1185">
              <a:latin typeface="Proxima Nova"/>
              <a:ea typeface="Proxima Nova"/>
              <a:cs typeface="Proxima Nova"/>
              <a:sym typeface="Proxima Nova"/>
            </a:endParaRPr>
          </a:p>
          <a:p>
            <a:pPr marL="457200" lvl="0" indent="0" algn="l" rtl="0">
              <a:lnSpc>
                <a:spcPct val="130000"/>
              </a:lnSpc>
              <a:spcBef>
                <a:spcPts val="0"/>
              </a:spcBef>
              <a:spcAft>
                <a:spcPts val="0"/>
              </a:spcAft>
              <a:buSzPts val="852"/>
              <a:buNone/>
            </a:pPr>
            <a:endParaRPr sz="1185">
              <a:latin typeface="Proxima Nova"/>
              <a:ea typeface="Proxima Nova"/>
              <a:cs typeface="Proxima Nova"/>
              <a:sym typeface="Proxima Nova"/>
            </a:endParaRPr>
          </a:p>
          <a:p>
            <a:pPr marL="457200" lvl="0" indent="-303847" algn="l" rtl="0">
              <a:lnSpc>
                <a:spcPct val="130000"/>
              </a:lnSpc>
              <a:spcBef>
                <a:spcPts val="0"/>
              </a:spcBef>
              <a:spcAft>
                <a:spcPts val="0"/>
              </a:spcAft>
              <a:buSzPts val="1185"/>
              <a:buFont typeface="Proxima Nova"/>
              <a:buChar char="●"/>
            </a:pPr>
            <a:r>
              <a:rPr lang="en" sz="1185">
                <a:latin typeface="Proxima Nova"/>
                <a:ea typeface="Proxima Nova"/>
                <a:cs typeface="Proxima Nova"/>
                <a:sym typeface="Proxima Nova"/>
              </a:rPr>
              <a:t>Disk   I/O   has   been safeguarded by Scone/Graphene’s protected filesystem, which utilizes  AES-GCM  to  encrypt  user  data  and  immediate  data during  the  computation.  </a:t>
            </a:r>
            <a:endParaRPr sz="1185">
              <a:latin typeface="Proxima Nova"/>
              <a:ea typeface="Proxima Nova"/>
              <a:cs typeface="Proxima Nova"/>
              <a:sym typeface="Proxima Nova"/>
            </a:endParaRPr>
          </a:p>
          <a:p>
            <a:pPr marL="457200" lvl="0" indent="0" algn="l" rtl="0">
              <a:lnSpc>
                <a:spcPct val="130000"/>
              </a:lnSpc>
              <a:spcBef>
                <a:spcPts val="0"/>
              </a:spcBef>
              <a:spcAft>
                <a:spcPts val="0"/>
              </a:spcAft>
              <a:buSzPts val="852"/>
              <a:buNone/>
            </a:pPr>
            <a:endParaRPr sz="1185">
              <a:latin typeface="Proxima Nova"/>
              <a:ea typeface="Proxima Nova"/>
              <a:cs typeface="Proxima Nova"/>
              <a:sym typeface="Proxima Nova"/>
            </a:endParaRPr>
          </a:p>
          <a:p>
            <a:pPr marL="457200" lvl="0" indent="-303847" algn="l" rtl="0">
              <a:lnSpc>
                <a:spcPct val="130000"/>
              </a:lnSpc>
              <a:spcBef>
                <a:spcPts val="0"/>
              </a:spcBef>
              <a:spcAft>
                <a:spcPts val="0"/>
              </a:spcAft>
              <a:buSzPts val="1185"/>
              <a:buFont typeface="Proxima Nova"/>
              <a:buChar char="●"/>
            </a:pPr>
            <a:r>
              <a:rPr lang="en" sz="1185">
                <a:latin typeface="Proxima Nova"/>
                <a:ea typeface="Proxima Nova"/>
                <a:cs typeface="Proxima Nova"/>
                <a:sym typeface="Proxima Nova"/>
              </a:rPr>
              <a:t>Under  our  threat  model,  the  only security risk is key delivery, which is protected by the secure channels  we  built  after  trust  establishment.  Therefore,  file tampering attacks can be defeated</a:t>
            </a:r>
            <a:endParaRPr sz="1185">
              <a:latin typeface="Proxima Nova"/>
              <a:ea typeface="Proxima Nova"/>
              <a:cs typeface="Proxima Nova"/>
              <a:sym typeface="Proxima Nova"/>
            </a:endParaRPr>
          </a:p>
          <a:p>
            <a:pPr marL="457200" lvl="0" indent="0" algn="l" rtl="0">
              <a:lnSpc>
                <a:spcPct val="130000"/>
              </a:lnSpc>
              <a:spcBef>
                <a:spcPts val="0"/>
              </a:spcBef>
              <a:spcAft>
                <a:spcPts val="0"/>
              </a:spcAft>
              <a:buSzPts val="852"/>
              <a:buNone/>
            </a:pPr>
            <a:endParaRPr sz="1185">
              <a:latin typeface="Proxima Nova"/>
              <a:ea typeface="Proxima Nova"/>
              <a:cs typeface="Proxima Nova"/>
              <a:sym typeface="Proxima Nova"/>
            </a:endParaRPr>
          </a:p>
          <a:p>
            <a:pPr marL="457200" lvl="0" indent="-303847" algn="l" rtl="0">
              <a:lnSpc>
                <a:spcPct val="130000"/>
              </a:lnSpc>
              <a:spcBef>
                <a:spcPts val="0"/>
              </a:spcBef>
              <a:spcAft>
                <a:spcPts val="0"/>
              </a:spcAft>
              <a:buSzPts val="1185"/>
              <a:buFont typeface="Proxima Nova"/>
              <a:buChar char="●"/>
            </a:pPr>
            <a:r>
              <a:rPr lang="en" sz="1185">
                <a:latin typeface="Proxima Nova"/>
                <a:ea typeface="Proxima Nova"/>
                <a:cs typeface="Proxima Nova"/>
                <a:sym typeface="Proxima Nova"/>
              </a:rPr>
              <a:t>Side channels have been considered to be a threat to trusted execution  environments,  including  SGX.</a:t>
            </a:r>
            <a:endParaRPr sz="1185">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1895</Words>
  <Application>Microsoft Office PowerPoint</Application>
  <PresentationFormat>On-screen Show (16:9)</PresentationFormat>
  <Paragraphs>145</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Calibri</vt:lpstr>
      <vt:lpstr>Lato</vt:lpstr>
      <vt:lpstr>Proxima Nova</vt:lpstr>
      <vt:lpstr>Proxima Nova Semibold</vt:lpstr>
      <vt:lpstr>Arial</vt:lpstr>
      <vt:lpstr>Merriweather</vt:lpstr>
      <vt:lpstr>Simple Light</vt:lpstr>
      <vt:lpstr>HySec-Flow: Privacy-Preserving Genomic Computing with SGX-based Big-Data Analytics Framework</vt:lpstr>
      <vt:lpstr>Privacy-Preserving Computing</vt:lpstr>
      <vt:lpstr>Intel® Software Guard Extensions (Intel® SGX)</vt:lpstr>
      <vt:lpstr>HySec-Flow Framework Overview</vt:lpstr>
      <vt:lpstr>The conventional  (Untrusted) workflow</vt:lpstr>
      <vt:lpstr>Workflow of Privacy-Preserving Computing Framework</vt:lpstr>
      <vt:lpstr>Partition, Indexing and Bloom Filter Building[1 - 6]</vt:lpstr>
      <vt:lpstr>Alignment &amp; Merge [10 - 14]</vt:lpstr>
      <vt:lpstr>Security Analysis</vt:lpstr>
      <vt:lpstr>Security Design</vt:lpstr>
      <vt:lpstr>Security/Graphene</vt:lpstr>
      <vt:lpstr>Dispatch [ 7 - 9]</vt:lpstr>
      <vt:lpstr>SGX overhead</vt:lpstr>
      <vt:lpstr>Experimental Results</vt:lpstr>
      <vt:lpstr>1000 Genomes Project</vt:lpstr>
      <vt:lpstr>Experimental setup &amp; data set</vt:lpstr>
      <vt:lpstr>Intel’s new hardware and large Enclave </vt:lpstr>
      <vt:lpstr>Optimal partitions for splitting the reference genome</vt:lpstr>
      <vt:lpstr>Secure vs. Non-Secure</vt:lpstr>
      <vt:lpstr>Comparison of the HySec-Flow execution time of Scone &amp; Graphene</vt:lpstr>
      <vt:lpstr>Speedup of HySec-Flow over Scone and Graphene</vt:lpstr>
      <vt:lpstr>HySec-Flow Conclusions</vt:lpstr>
      <vt:lpstr>Future HySec-Flow Work</vt:lpstr>
      <vt:lpstr>Conclusions &amp; Future Work</vt:lpstr>
      <vt:lpstr>Acknowledgement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HySec-Flow: Privacy-Preserving Genomic Computing with SGX-based Big-Data Analytics Framework</dc:title>
  <dc:creator>JUDY FOX</dc:creator>
  <cp:lastModifiedBy>JUDY</cp:lastModifiedBy>
  <cp:revision>1</cp:revision>
  <dcterms:modified xsi:type="dcterms:W3CDTF">2021-08-28T00:32:40Z</dcterms:modified>
</cp:coreProperties>
</file>